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T Sans Narrow"/>
      <p:regular r:id="rId45"/>
      <p:bold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cf1d1b84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cf1d1b84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cf1d1b84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cf1d1b84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cf1d1b84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cf1d1b84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f0bcee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f0bcee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cab7d56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cab7d56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cab7d562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cab7d56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cab7d562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cab7d562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cab7d562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cab7d562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cab7d562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cab7d562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d8e18f2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d8e18f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69569c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69569c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d8e18f2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d8e18f2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cab7d56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cab7d56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d8e18f2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d8e18f2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cab7d56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cab7d56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f2cc2fd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f2cc2fd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f2cc2fd5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f2cc2fd5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2cc2fd5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2cc2fd5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df25d8d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df25d8d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e751dfa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e751dfa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e751dfa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e751dfa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69569c10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69569c10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e751dfa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e751dfa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f2cc2fd5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f2cc2fd5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f2cc2fd5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f2cc2fd5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f2cc2fd5d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f2cc2fd5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f2cc2fd5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f2cc2fd5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f2cc2fd5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f2cc2fd5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f2cc2fd5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f2cc2fd5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f2cc2f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f2cc2f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f2cc2fd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f2cc2fd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f2cc2fd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f2cc2fd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69569c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69569c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cf1d1b8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cf1d1b8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cf1d1b8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cf1d1b8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cf1d1b8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cf1d1b8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cf1d1b8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cf1d1b8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cf1d1b84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cf1d1b84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ecologyandsociety.org/vol1/iss1/art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60.png"/><Relationship Id="rId6" Type="http://schemas.openxmlformats.org/officeDocument/2006/relationships/image" Target="../media/image51.png"/><Relationship Id="rId7" Type="http://schemas.openxmlformats.org/officeDocument/2006/relationships/image" Target="../media/image43.png"/><Relationship Id="rId8"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46.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50.png"/><Relationship Id="rId10" Type="http://schemas.openxmlformats.org/officeDocument/2006/relationships/image" Target="../media/image57.png"/><Relationship Id="rId9"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61.png"/><Relationship Id="rId7" Type="http://schemas.openxmlformats.org/officeDocument/2006/relationships/image" Target="../media/image75.png"/><Relationship Id="rId8"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78.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74.png"/><Relationship Id="rId5"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0.png"/><Relationship Id="rId4" Type="http://schemas.openxmlformats.org/officeDocument/2006/relationships/image" Target="../media/image77.png"/><Relationship Id="rId5"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7.png"/><Relationship Id="rId4" Type="http://schemas.openxmlformats.org/officeDocument/2006/relationships/image" Target="../media/image79.png"/><Relationship Id="rId5"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0.png"/><Relationship Id="rId4" Type="http://schemas.openxmlformats.org/officeDocument/2006/relationships/image" Target="../media/image80.png"/><Relationship Id="rId9"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88.png"/><Relationship Id="rId7" Type="http://schemas.openxmlformats.org/officeDocument/2006/relationships/image" Target="../media/image92.png"/><Relationship Id="rId8"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91.png"/><Relationship Id="rId7"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6.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12.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119571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Bird Migration Network</a:t>
            </a:r>
            <a:endParaRPr/>
          </a:p>
        </p:txBody>
      </p:sp>
      <p:sp>
        <p:nvSpPr>
          <p:cNvPr id="67" name="Google Shape;67;p13"/>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Anshul Choudhary - 21110028</a:t>
            </a:r>
            <a:endParaRPr>
              <a:solidFill>
                <a:srgbClr val="4A86E8"/>
              </a:solidFill>
            </a:endParaRPr>
          </a:p>
          <a:p>
            <a:pPr indent="0" lvl="0" marL="0" rtl="0" algn="ctr">
              <a:spcBef>
                <a:spcPts val="0"/>
              </a:spcBef>
              <a:spcAft>
                <a:spcPts val="0"/>
              </a:spcAft>
              <a:buNone/>
            </a:pPr>
            <a:r>
              <a:rPr lang="en">
                <a:solidFill>
                  <a:srgbClr val="4A86E8"/>
                </a:solidFill>
              </a:rPr>
              <a:t>Pratham Sagar - 21110165</a:t>
            </a:r>
            <a:endParaRPr>
              <a:solidFill>
                <a:srgbClr val="4A86E8"/>
              </a:solidFill>
            </a:endParaRPr>
          </a:p>
          <a:p>
            <a:pPr indent="0" lvl="0" marL="0" rtl="0" algn="ctr">
              <a:spcBef>
                <a:spcPts val="0"/>
              </a:spcBef>
              <a:spcAft>
                <a:spcPts val="0"/>
              </a:spcAft>
              <a:buNone/>
            </a:pPr>
            <a:r>
              <a:rPr lang="en">
                <a:solidFill>
                  <a:srgbClr val="4A86E8"/>
                </a:solidFill>
              </a:rPr>
              <a:t>Yashraj Deshmukh - 21110245</a:t>
            </a:r>
            <a:endParaRPr>
              <a:solidFill>
                <a:srgbClr val="4A86E8"/>
              </a:solidFill>
            </a:endParaRPr>
          </a:p>
        </p:txBody>
      </p:sp>
      <p:sp>
        <p:nvSpPr>
          <p:cNvPr id="68" name="Google Shape;68;p13"/>
          <p:cNvSpPr txBox="1"/>
          <p:nvPr/>
        </p:nvSpPr>
        <p:spPr>
          <a:xfrm>
            <a:off x="1492350" y="2218113"/>
            <a:ext cx="615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Exploring Effects on Migration Patterns and Hotspots</a:t>
            </a:r>
            <a:endParaRPr sz="1800">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152400" y="745275"/>
            <a:ext cx="2600125" cy="2545950"/>
          </a:xfrm>
          <a:prstGeom prst="rect">
            <a:avLst/>
          </a:prstGeom>
          <a:noFill/>
          <a:ln>
            <a:noFill/>
          </a:ln>
        </p:spPr>
      </p:pic>
      <p:pic>
        <p:nvPicPr>
          <p:cNvPr id="159" name="Google Shape;159;p22"/>
          <p:cNvPicPr preferRelativeResize="0"/>
          <p:nvPr/>
        </p:nvPicPr>
        <p:blipFill>
          <a:blip r:embed="rId4">
            <a:alphaModFix/>
          </a:blip>
          <a:stretch>
            <a:fillRect/>
          </a:stretch>
        </p:blipFill>
        <p:spPr>
          <a:xfrm>
            <a:off x="2904925" y="745275"/>
            <a:ext cx="3702239" cy="2545950"/>
          </a:xfrm>
          <a:prstGeom prst="rect">
            <a:avLst/>
          </a:prstGeom>
          <a:noFill/>
          <a:ln>
            <a:noFill/>
          </a:ln>
        </p:spPr>
      </p:pic>
      <p:pic>
        <p:nvPicPr>
          <p:cNvPr id="160" name="Google Shape;160;p22"/>
          <p:cNvPicPr preferRelativeResize="0"/>
          <p:nvPr/>
        </p:nvPicPr>
        <p:blipFill>
          <a:blip r:embed="rId5">
            <a:alphaModFix/>
          </a:blip>
          <a:stretch>
            <a:fillRect/>
          </a:stretch>
        </p:blipFill>
        <p:spPr>
          <a:xfrm>
            <a:off x="6759564" y="745275"/>
            <a:ext cx="2232036" cy="2714071"/>
          </a:xfrm>
          <a:prstGeom prst="rect">
            <a:avLst/>
          </a:prstGeom>
          <a:noFill/>
          <a:ln>
            <a:noFill/>
          </a:ln>
        </p:spPr>
      </p:pic>
      <p:sp>
        <p:nvSpPr>
          <p:cNvPr id="161" name="Google Shape;161;p22"/>
          <p:cNvSpPr txBox="1"/>
          <p:nvPr/>
        </p:nvSpPr>
        <p:spPr>
          <a:xfrm>
            <a:off x="7320650" y="3703075"/>
            <a:ext cx="13413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Honey Buzzard</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And</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Spotted Eagle</a:t>
            </a:r>
            <a:endParaRPr sz="1100">
              <a:solidFill>
                <a:schemeClr val="dk2"/>
              </a:solidFill>
              <a:latin typeface="Open Sans"/>
              <a:ea typeface="Open Sans"/>
              <a:cs typeface="Open Sans"/>
              <a:sym typeface="Open Sans"/>
            </a:endParaRPr>
          </a:p>
        </p:txBody>
      </p:sp>
      <p:sp>
        <p:nvSpPr>
          <p:cNvPr id="162" name="Google Shape;162;p22"/>
          <p:cNvSpPr txBox="1"/>
          <p:nvPr/>
        </p:nvSpPr>
        <p:spPr>
          <a:xfrm>
            <a:off x="4085400" y="3641650"/>
            <a:ext cx="13413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Arctic</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Shoebird</a:t>
            </a:r>
            <a:endParaRPr sz="1100">
              <a:solidFill>
                <a:schemeClr val="dk2"/>
              </a:solidFill>
              <a:latin typeface="Open Sans"/>
              <a:ea typeface="Open Sans"/>
              <a:cs typeface="Open Sans"/>
              <a:sym typeface="Open Sans"/>
            </a:endParaRPr>
          </a:p>
        </p:txBody>
      </p:sp>
      <p:sp>
        <p:nvSpPr>
          <p:cNvPr id="163" name="Google Shape;163;p22"/>
          <p:cNvSpPr txBox="1"/>
          <p:nvPr/>
        </p:nvSpPr>
        <p:spPr>
          <a:xfrm>
            <a:off x="938525" y="3568300"/>
            <a:ext cx="13413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Siberian</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Crane</a:t>
            </a:r>
            <a:endParaRPr sz="11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BirdLife Datazone IBA data</a:t>
            </a:r>
            <a:endParaRPr/>
          </a:p>
        </p:txBody>
      </p:sp>
      <p:pic>
        <p:nvPicPr>
          <p:cNvPr id="169" name="Google Shape;169;p23"/>
          <p:cNvPicPr preferRelativeResize="0"/>
          <p:nvPr/>
        </p:nvPicPr>
        <p:blipFill>
          <a:blip r:embed="rId3">
            <a:alphaModFix/>
          </a:blip>
          <a:stretch>
            <a:fillRect/>
          </a:stretch>
        </p:blipFill>
        <p:spPr>
          <a:xfrm>
            <a:off x="152400" y="859800"/>
            <a:ext cx="5029974" cy="2690800"/>
          </a:xfrm>
          <a:prstGeom prst="rect">
            <a:avLst/>
          </a:prstGeom>
          <a:noFill/>
          <a:ln>
            <a:noFill/>
          </a:ln>
        </p:spPr>
      </p:pic>
      <p:pic>
        <p:nvPicPr>
          <p:cNvPr id="170" name="Google Shape;170;p23"/>
          <p:cNvPicPr preferRelativeResize="0"/>
          <p:nvPr/>
        </p:nvPicPr>
        <p:blipFill>
          <a:blip r:embed="rId4">
            <a:alphaModFix/>
          </a:blip>
          <a:stretch>
            <a:fillRect/>
          </a:stretch>
        </p:blipFill>
        <p:spPr>
          <a:xfrm>
            <a:off x="5237574" y="2959175"/>
            <a:ext cx="3656825" cy="1904365"/>
          </a:xfrm>
          <a:prstGeom prst="rect">
            <a:avLst/>
          </a:prstGeom>
          <a:noFill/>
          <a:ln>
            <a:noFill/>
          </a:ln>
        </p:spPr>
      </p:pic>
      <p:sp>
        <p:nvSpPr>
          <p:cNvPr id="171" name="Google Shape;171;p23"/>
          <p:cNvSpPr txBox="1"/>
          <p:nvPr>
            <p:ph idx="1" type="body"/>
          </p:nvPr>
        </p:nvSpPr>
        <p:spPr>
          <a:xfrm>
            <a:off x="1778775" y="3647775"/>
            <a:ext cx="1777200" cy="6093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852"/>
              <a:buNone/>
            </a:pPr>
            <a:r>
              <a:rPr lang="en" sz="1095"/>
              <a:t>Polygon boundary</a:t>
            </a:r>
            <a:endParaRPr sz="1095"/>
          </a:p>
          <a:p>
            <a:pPr indent="0" lvl="0" marL="0" rtl="0" algn="ctr">
              <a:lnSpc>
                <a:spcPct val="80000"/>
              </a:lnSpc>
              <a:spcBef>
                <a:spcPts val="1200"/>
              </a:spcBef>
              <a:spcAft>
                <a:spcPts val="1200"/>
              </a:spcAft>
              <a:buSzPts val="852"/>
              <a:buNone/>
            </a:pPr>
            <a:r>
              <a:rPr lang="en" sz="1095"/>
              <a:t>region spread</a:t>
            </a:r>
            <a:endParaRPr sz="1095"/>
          </a:p>
        </p:txBody>
      </p:sp>
      <p:sp>
        <p:nvSpPr>
          <p:cNvPr id="172" name="Google Shape;172;p23"/>
          <p:cNvSpPr txBox="1"/>
          <p:nvPr>
            <p:ph idx="1" type="body"/>
          </p:nvPr>
        </p:nvSpPr>
        <p:spPr>
          <a:xfrm>
            <a:off x="6614750" y="2516650"/>
            <a:ext cx="1084800" cy="343500"/>
          </a:xfrm>
          <a:prstGeom prst="rect">
            <a:avLst/>
          </a:prstGeom>
        </p:spPr>
        <p:txBody>
          <a:bodyPr anchorCtr="0" anchor="t" bIns="91425" lIns="91425" spcFirstLastPara="1" rIns="91425" wrap="square" tIns="91425">
            <a:normAutofit fontScale="92500"/>
          </a:bodyPr>
          <a:lstStyle/>
          <a:p>
            <a:pPr indent="0" lvl="0" marL="0" rtl="0" algn="l">
              <a:lnSpc>
                <a:spcPct val="80000"/>
              </a:lnSpc>
              <a:spcBef>
                <a:spcPts val="0"/>
              </a:spcBef>
              <a:spcAft>
                <a:spcPts val="1200"/>
              </a:spcAft>
              <a:buSzPct val="77853"/>
              <a:buNone/>
            </a:pPr>
            <a:r>
              <a:rPr lang="en" sz="1095"/>
              <a:t>Point</a:t>
            </a:r>
            <a:r>
              <a:rPr lang="en" sz="1095"/>
              <a:t> locations</a:t>
            </a:r>
            <a:endParaRPr sz="109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View</a:t>
            </a:r>
            <a:endParaRPr/>
          </a:p>
        </p:txBody>
      </p:sp>
      <p:pic>
        <p:nvPicPr>
          <p:cNvPr id="178" name="Google Shape;178;p24"/>
          <p:cNvPicPr preferRelativeResize="0"/>
          <p:nvPr/>
        </p:nvPicPr>
        <p:blipFill>
          <a:blip r:embed="rId3">
            <a:alphaModFix/>
          </a:blip>
          <a:stretch>
            <a:fillRect/>
          </a:stretch>
        </p:blipFill>
        <p:spPr>
          <a:xfrm>
            <a:off x="152400" y="859800"/>
            <a:ext cx="8666232" cy="413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idx="1" type="body"/>
          </p:nvPr>
        </p:nvSpPr>
        <p:spPr>
          <a:xfrm>
            <a:off x="222400" y="6611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t>https://iridl.ldeo.columbia.edu/maproom/Global/Climatologies/Vector_Winds.html?P=925&amp;T=Mar</a:t>
            </a:r>
            <a:endParaRPr sz="1100"/>
          </a:p>
        </p:txBody>
      </p:sp>
      <p:pic>
        <p:nvPicPr>
          <p:cNvPr id="184" name="Google Shape;184;p25"/>
          <p:cNvPicPr preferRelativeResize="0"/>
          <p:nvPr/>
        </p:nvPicPr>
        <p:blipFill>
          <a:blip r:embed="rId3">
            <a:alphaModFix/>
          </a:blip>
          <a:stretch>
            <a:fillRect/>
          </a:stretch>
        </p:blipFill>
        <p:spPr>
          <a:xfrm>
            <a:off x="348980" y="1015250"/>
            <a:ext cx="4000324" cy="2650375"/>
          </a:xfrm>
          <a:prstGeom prst="rect">
            <a:avLst/>
          </a:prstGeom>
          <a:noFill/>
          <a:ln>
            <a:noFill/>
          </a:ln>
        </p:spPr>
      </p:pic>
      <p:pic>
        <p:nvPicPr>
          <p:cNvPr id="185" name="Google Shape;185;p25"/>
          <p:cNvPicPr preferRelativeResize="0"/>
          <p:nvPr/>
        </p:nvPicPr>
        <p:blipFill>
          <a:blip r:embed="rId4">
            <a:alphaModFix/>
          </a:blip>
          <a:stretch>
            <a:fillRect/>
          </a:stretch>
        </p:blipFill>
        <p:spPr>
          <a:xfrm>
            <a:off x="4710491" y="987262"/>
            <a:ext cx="4118233" cy="265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 Construction</a:t>
            </a:r>
            <a:endParaRPr/>
          </a:p>
        </p:txBody>
      </p:sp>
      <p:sp>
        <p:nvSpPr>
          <p:cNvPr id="191" name="Google Shape;191;p26"/>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Haversine</a:t>
            </a:r>
            <a:endParaRPr>
              <a:solidFill>
                <a:srgbClr val="4A86E8"/>
              </a:solidFill>
            </a:endParaRPr>
          </a:p>
          <a:p>
            <a:pPr indent="0" lvl="0" marL="0" rtl="0" algn="ctr">
              <a:spcBef>
                <a:spcPts val="0"/>
              </a:spcBef>
              <a:spcAft>
                <a:spcPts val="0"/>
              </a:spcAft>
              <a:buNone/>
            </a:pPr>
            <a:r>
              <a:rPr lang="en">
                <a:solidFill>
                  <a:srgbClr val="4A86E8"/>
                </a:solidFill>
              </a:rPr>
              <a:t>Dispersal Probability</a:t>
            </a:r>
            <a:endParaRPr>
              <a:solidFill>
                <a:srgbClr val="4A86E8"/>
              </a:solidFill>
            </a:endParaRPr>
          </a:p>
          <a:p>
            <a:pPr indent="0" lvl="0" marL="0" rtl="0" algn="ctr">
              <a:spcBef>
                <a:spcPts val="0"/>
              </a:spcBef>
              <a:spcAft>
                <a:spcPts val="0"/>
              </a:spcAft>
              <a:buNone/>
            </a:pPr>
            <a:r>
              <a:rPr lang="en">
                <a:solidFill>
                  <a:srgbClr val="4A86E8"/>
                </a:solidFill>
              </a:rPr>
              <a:t>Swainson’s Hawk</a:t>
            </a:r>
            <a:endParaRPr>
              <a:solidFill>
                <a:srgbClr val="4A86E8"/>
              </a:solidFill>
            </a:endParaRPr>
          </a:p>
        </p:txBody>
      </p:sp>
      <p:sp>
        <p:nvSpPr>
          <p:cNvPr id="192" name="Google Shape;192;p26"/>
          <p:cNvSpPr txBox="1"/>
          <p:nvPr/>
        </p:nvSpPr>
        <p:spPr>
          <a:xfrm>
            <a:off x="1708050" y="4453575"/>
            <a:ext cx="57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Github Repo: https://github.com/YYashraj/Bird-Migration-Network</a:t>
            </a:r>
            <a:endParaRPr>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2836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after the mid-semester roadblock?</a:t>
            </a:r>
            <a:endParaRPr sz="3000"/>
          </a:p>
        </p:txBody>
      </p:sp>
      <p:sp>
        <p:nvSpPr>
          <p:cNvPr id="198" name="Google Shape;198;p27"/>
          <p:cNvSpPr txBox="1"/>
          <p:nvPr>
            <p:ph idx="1" type="body"/>
          </p:nvPr>
        </p:nvSpPr>
        <p:spPr>
          <a:xfrm>
            <a:off x="548550" y="942825"/>
            <a:ext cx="7785300" cy="182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After a not so great attempt at constructing an IBA-centered network involving birds world-wide, we decided to focus our attention first on one of the earliest data we acquired, the Smithsonian’s data on Swainson’s Hawk as it had an almost overlapping pattern amongst all its individual tracked birds so we planned/hoped to figure out what we could do for this species which we may later expand for few other aviators.</a:t>
            </a:r>
            <a:endParaRPr sz="1900">
              <a:solidFill>
                <a:srgbClr val="000000"/>
              </a:solidFill>
            </a:endParaRPr>
          </a:p>
        </p:txBody>
      </p:sp>
      <p:sp>
        <p:nvSpPr>
          <p:cNvPr id="199" name="Google Shape;199;p27"/>
          <p:cNvSpPr txBox="1"/>
          <p:nvPr>
            <p:ph type="title"/>
          </p:nvPr>
        </p:nvSpPr>
        <p:spPr>
          <a:xfrm>
            <a:off x="311700" y="28918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mistake were we making</a:t>
            </a:r>
            <a:endParaRPr sz="3000"/>
          </a:p>
        </p:txBody>
      </p:sp>
      <p:sp>
        <p:nvSpPr>
          <p:cNvPr id="200" name="Google Shape;200;p27"/>
          <p:cNvSpPr txBox="1"/>
          <p:nvPr>
            <p:ph idx="1" type="body"/>
          </p:nvPr>
        </p:nvSpPr>
        <p:spPr>
          <a:xfrm>
            <a:off x="548550" y="3650475"/>
            <a:ext cx="7785300" cy="102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solidFill>
                  <a:srgbClr val="000000"/>
                </a:solidFill>
                <a:latin typeface="Times New Roman"/>
                <a:ea typeface="Times New Roman"/>
                <a:cs typeface="Times New Roman"/>
                <a:sym typeface="Times New Roman"/>
              </a:rPr>
              <a:t>Well this dawned on me when I was watching the documentary on the movie night, we made the same mistake those folks made; we never plotted the degree distribution!</a:t>
            </a:r>
            <a:endParaRPr sz="1900">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1" type="body"/>
          </p:nvPr>
        </p:nvSpPr>
        <p:spPr>
          <a:xfrm>
            <a:off x="537075" y="318975"/>
            <a:ext cx="7785300" cy="116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rgbClr val="000000"/>
                </a:solidFill>
                <a:latin typeface="Times New Roman"/>
                <a:ea typeface="Times New Roman"/>
                <a:cs typeface="Times New Roman"/>
                <a:sym typeface="Times New Roman"/>
              </a:rPr>
              <a:t>We plotted that for Whooper Swan </a:t>
            </a:r>
            <a:r>
              <a:rPr lang="en" sz="1400">
                <a:solidFill>
                  <a:srgbClr val="000000"/>
                </a:solidFill>
                <a:latin typeface="Times New Roman"/>
                <a:ea typeface="Times New Roman"/>
                <a:cs typeface="Times New Roman"/>
                <a:sym typeface="Times New Roman"/>
              </a:rPr>
              <a:t>(data from MoveBank)</a:t>
            </a:r>
            <a:r>
              <a:rPr lang="en" sz="1600">
                <a:solidFill>
                  <a:srgbClr val="000000"/>
                </a:solidFill>
                <a:latin typeface="Times New Roman"/>
                <a:ea typeface="Times New Roman"/>
                <a:cs typeface="Times New Roman"/>
                <a:sym typeface="Times New Roman"/>
              </a:rPr>
              <a:t>. We had assumed that since we only got a set of coordinates of where a tracked bird had been, connecting consecutive </a:t>
            </a:r>
            <a:r>
              <a:rPr i="1" lang="en" sz="1600">
                <a:solidFill>
                  <a:srgbClr val="000000"/>
                </a:solidFill>
                <a:latin typeface="Times New Roman"/>
                <a:ea typeface="Times New Roman"/>
                <a:cs typeface="Times New Roman"/>
                <a:sym typeface="Times New Roman"/>
              </a:rPr>
              <a:t>n</a:t>
            </a:r>
            <a:r>
              <a:rPr lang="en" sz="1600">
                <a:solidFill>
                  <a:srgbClr val="000000"/>
                </a:solidFill>
                <a:latin typeface="Times New Roman"/>
                <a:ea typeface="Times New Roman"/>
                <a:cs typeface="Times New Roman"/>
                <a:sym typeface="Times New Roman"/>
              </a:rPr>
              <a:t> nodes would only result in just a trail with </a:t>
            </a:r>
            <a:r>
              <a:rPr i="1" lang="en" sz="1600">
                <a:solidFill>
                  <a:srgbClr val="000000"/>
                </a:solidFill>
                <a:latin typeface="Times New Roman"/>
                <a:ea typeface="Times New Roman"/>
                <a:cs typeface="Times New Roman"/>
                <a:sym typeface="Times New Roman"/>
              </a:rPr>
              <a:t>n-1</a:t>
            </a:r>
            <a:r>
              <a:rPr lang="en" sz="1600">
                <a:solidFill>
                  <a:srgbClr val="000000"/>
                </a:solidFill>
                <a:latin typeface="Times New Roman"/>
                <a:ea typeface="Times New Roman"/>
                <a:cs typeface="Times New Roman"/>
                <a:sym typeface="Times New Roman"/>
              </a:rPr>
              <a:t> edges, meaning almost all nodes would have </a:t>
            </a:r>
            <a:r>
              <a:rPr i="1" lang="en" sz="1600">
                <a:solidFill>
                  <a:srgbClr val="000000"/>
                </a:solidFill>
                <a:latin typeface="Times New Roman"/>
                <a:ea typeface="Times New Roman"/>
                <a:cs typeface="Times New Roman"/>
                <a:sym typeface="Times New Roman"/>
              </a:rPr>
              <a:t>degree=2</a:t>
            </a:r>
            <a:r>
              <a:rPr lang="en" sz="16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(though that did turn out to be the case for Swainson’s Hawk though, bummer).</a:t>
            </a:r>
            <a:endParaRPr sz="1400">
              <a:solidFill>
                <a:srgbClr val="000000"/>
              </a:solidFill>
              <a:latin typeface="Times New Roman"/>
              <a:ea typeface="Times New Roman"/>
              <a:cs typeface="Times New Roman"/>
              <a:sym typeface="Times New Roman"/>
            </a:endParaRPr>
          </a:p>
        </p:txBody>
      </p:sp>
      <p:sp>
        <p:nvSpPr>
          <p:cNvPr id="206" name="Google Shape;206;p28"/>
          <p:cNvSpPr txBox="1"/>
          <p:nvPr/>
        </p:nvSpPr>
        <p:spPr>
          <a:xfrm>
            <a:off x="537075" y="1553850"/>
            <a:ext cx="3596700" cy="1503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Times New Roman"/>
                <a:ea typeface="Times New Roman"/>
                <a:cs typeface="Times New Roman"/>
                <a:sym typeface="Times New Roman"/>
              </a:rPr>
              <a:t>To our surprise and excitement we got a very different distribution then we had imagined. This thus meaned that different birds were indeed crossing over the same points/locations giving rise to some degree distribution, and in turn a ‘network-esque’ network.</a:t>
            </a:r>
            <a:endParaRPr sz="1800">
              <a:solidFill>
                <a:schemeClr val="dk2"/>
              </a:solidFill>
              <a:latin typeface="Times New Roman"/>
              <a:ea typeface="Times New Roman"/>
              <a:cs typeface="Times New Roman"/>
              <a:sym typeface="Times New Roman"/>
            </a:endParaRPr>
          </a:p>
        </p:txBody>
      </p:sp>
      <p:pic>
        <p:nvPicPr>
          <p:cNvPr id="207" name="Google Shape;207;p28"/>
          <p:cNvPicPr preferRelativeResize="0"/>
          <p:nvPr/>
        </p:nvPicPr>
        <p:blipFill>
          <a:blip r:embed="rId3">
            <a:alphaModFix/>
          </a:blip>
          <a:stretch>
            <a:fillRect/>
          </a:stretch>
        </p:blipFill>
        <p:spPr>
          <a:xfrm>
            <a:off x="4292750" y="1634175"/>
            <a:ext cx="4607026" cy="2856797"/>
          </a:xfrm>
          <a:prstGeom prst="rect">
            <a:avLst/>
          </a:prstGeom>
          <a:noFill/>
          <a:ln>
            <a:noFill/>
          </a:ln>
        </p:spPr>
      </p:pic>
      <p:pic>
        <p:nvPicPr>
          <p:cNvPr id="208" name="Google Shape;208;p28"/>
          <p:cNvPicPr preferRelativeResize="0"/>
          <p:nvPr/>
        </p:nvPicPr>
        <p:blipFill>
          <a:blip r:embed="rId4">
            <a:alphaModFix/>
          </a:blip>
          <a:stretch>
            <a:fillRect/>
          </a:stretch>
        </p:blipFill>
        <p:spPr>
          <a:xfrm>
            <a:off x="4939250" y="4490975"/>
            <a:ext cx="3619500" cy="381000"/>
          </a:xfrm>
          <a:prstGeom prst="rect">
            <a:avLst/>
          </a:prstGeom>
          <a:noFill/>
          <a:ln>
            <a:noFill/>
          </a:ln>
        </p:spPr>
      </p:pic>
      <p:pic>
        <p:nvPicPr>
          <p:cNvPr id="209" name="Google Shape;209;p28"/>
          <p:cNvPicPr preferRelativeResize="0"/>
          <p:nvPr/>
        </p:nvPicPr>
        <p:blipFill>
          <a:blip r:embed="rId5">
            <a:alphaModFix/>
          </a:blip>
          <a:stretch>
            <a:fillRect/>
          </a:stretch>
        </p:blipFill>
        <p:spPr>
          <a:xfrm>
            <a:off x="622925" y="3057150"/>
            <a:ext cx="1552575" cy="172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1" type="body"/>
          </p:nvPr>
        </p:nvSpPr>
        <p:spPr>
          <a:xfrm>
            <a:off x="537075" y="242775"/>
            <a:ext cx="8192700" cy="63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rgbClr val="000000"/>
                </a:solidFill>
                <a:latin typeface="Times New Roman"/>
                <a:ea typeface="Times New Roman"/>
                <a:cs typeface="Times New Roman"/>
                <a:sym typeface="Times New Roman"/>
              </a:rPr>
              <a:t>Well with the success/ discovery on the previous data, we looked forward to achieve the same with SWH (Swainson’s Hawk). However, we were left disappointed.</a:t>
            </a:r>
            <a:endParaRPr sz="1400">
              <a:solidFill>
                <a:srgbClr val="000000"/>
              </a:solidFill>
              <a:latin typeface="Times New Roman"/>
              <a:ea typeface="Times New Roman"/>
              <a:cs typeface="Times New Roman"/>
              <a:sym typeface="Times New Roman"/>
            </a:endParaRPr>
          </a:p>
        </p:txBody>
      </p:sp>
      <p:pic>
        <p:nvPicPr>
          <p:cNvPr id="215" name="Google Shape;215;p29"/>
          <p:cNvPicPr preferRelativeResize="0"/>
          <p:nvPr/>
        </p:nvPicPr>
        <p:blipFill rotWithShape="1">
          <a:blip r:embed="rId3">
            <a:alphaModFix/>
          </a:blip>
          <a:srcRect b="0" l="0" r="0" t="546"/>
          <a:stretch/>
        </p:blipFill>
        <p:spPr>
          <a:xfrm>
            <a:off x="537075" y="1120650"/>
            <a:ext cx="2604600" cy="2058250"/>
          </a:xfrm>
          <a:prstGeom prst="rect">
            <a:avLst/>
          </a:prstGeom>
          <a:noFill/>
          <a:ln>
            <a:noFill/>
          </a:ln>
        </p:spPr>
      </p:pic>
      <p:pic>
        <p:nvPicPr>
          <p:cNvPr id="216" name="Google Shape;216;p29"/>
          <p:cNvPicPr preferRelativeResize="0"/>
          <p:nvPr/>
        </p:nvPicPr>
        <p:blipFill rotWithShape="1">
          <a:blip r:embed="rId4">
            <a:alphaModFix/>
          </a:blip>
          <a:srcRect b="6579" l="0" r="0" t="60767"/>
          <a:stretch/>
        </p:blipFill>
        <p:spPr>
          <a:xfrm>
            <a:off x="537075" y="2885450"/>
            <a:ext cx="2298975" cy="257150"/>
          </a:xfrm>
          <a:prstGeom prst="rect">
            <a:avLst/>
          </a:prstGeom>
          <a:noFill/>
          <a:ln>
            <a:noFill/>
          </a:ln>
        </p:spPr>
      </p:pic>
      <p:sp>
        <p:nvSpPr>
          <p:cNvPr id="217" name="Google Shape;217;p29"/>
          <p:cNvSpPr txBox="1"/>
          <p:nvPr/>
        </p:nvSpPr>
        <p:spPr>
          <a:xfrm>
            <a:off x="186750" y="3482250"/>
            <a:ext cx="340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This is nothing but ⅀(n-1)=N-4. So basically our ‘network’ is just four independent trails. Not at all suitable for any network analysis.</a:t>
            </a:r>
            <a:endParaRPr sz="1800">
              <a:solidFill>
                <a:schemeClr val="dk2"/>
              </a:solidFill>
              <a:latin typeface="Times New Roman"/>
              <a:ea typeface="Times New Roman"/>
              <a:cs typeface="Times New Roman"/>
              <a:sym typeface="Times New Roman"/>
            </a:endParaRPr>
          </a:p>
        </p:txBody>
      </p:sp>
      <p:pic>
        <p:nvPicPr>
          <p:cNvPr id="218" name="Google Shape;218;p29"/>
          <p:cNvPicPr preferRelativeResize="0"/>
          <p:nvPr/>
        </p:nvPicPr>
        <p:blipFill>
          <a:blip r:embed="rId5">
            <a:alphaModFix/>
          </a:blip>
          <a:stretch>
            <a:fillRect/>
          </a:stretch>
        </p:blipFill>
        <p:spPr>
          <a:xfrm>
            <a:off x="5401875" y="1054013"/>
            <a:ext cx="3742124" cy="3648119"/>
          </a:xfrm>
          <a:prstGeom prst="rect">
            <a:avLst/>
          </a:prstGeom>
          <a:noFill/>
          <a:ln>
            <a:noFill/>
          </a:ln>
        </p:spPr>
      </p:pic>
      <p:pic>
        <p:nvPicPr>
          <p:cNvPr id="219" name="Google Shape;219;p29"/>
          <p:cNvPicPr preferRelativeResize="0"/>
          <p:nvPr/>
        </p:nvPicPr>
        <p:blipFill>
          <a:blip r:embed="rId6">
            <a:alphaModFix/>
          </a:blip>
          <a:stretch>
            <a:fillRect/>
          </a:stretch>
        </p:blipFill>
        <p:spPr>
          <a:xfrm>
            <a:off x="3294125" y="1120638"/>
            <a:ext cx="2335925" cy="2352826"/>
          </a:xfrm>
          <a:prstGeom prst="rect">
            <a:avLst/>
          </a:prstGeom>
          <a:noFill/>
          <a:ln>
            <a:noFill/>
          </a:ln>
        </p:spPr>
      </p:pic>
      <p:sp>
        <p:nvSpPr>
          <p:cNvPr id="220" name="Google Shape;220;p29"/>
          <p:cNvSpPr txBox="1"/>
          <p:nvPr/>
        </p:nvSpPr>
        <p:spPr>
          <a:xfrm>
            <a:off x="5829700" y="2990650"/>
            <a:ext cx="1280400" cy="1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Well atleast the data kinda confirms that migration tends to happen in a closed cycle; the starting and ending point over the year are pretty close</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2836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26" name="Google Shape;226;p30"/>
          <p:cNvSpPr txBox="1"/>
          <p:nvPr>
            <p:ph idx="1" type="body"/>
          </p:nvPr>
        </p:nvSpPr>
        <p:spPr>
          <a:xfrm>
            <a:off x="548550" y="942825"/>
            <a:ext cx="7785300" cy="391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solidFill>
                  <a:srgbClr val="000000"/>
                </a:solidFill>
                <a:latin typeface="Times New Roman"/>
                <a:ea typeface="Times New Roman"/>
                <a:cs typeface="Times New Roman"/>
                <a:sym typeface="Times New Roman"/>
              </a:rPr>
              <a:t>It took few weeks but we came to terms with the fact that we won’t readily find a data on the web that will map out a good network for us to work upon.</a:t>
            </a:r>
            <a:br>
              <a:rPr lang="en" sz="1900">
                <a:solidFill>
                  <a:srgbClr val="000000"/>
                </a:solidFill>
                <a:latin typeface="Times New Roman"/>
                <a:ea typeface="Times New Roman"/>
                <a:cs typeface="Times New Roman"/>
                <a:sym typeface="Times New Roman"/>
              </a:rPr>
            </a:br>
            <a:r>
              <a:rPr lang="en" sz="1900">
                <a:solidFill>
                  <a:srgbClr val="000000"/>
                </a:solidFill>
                <a:latin typeface="Times New Roman"/>
                <a:ea typeface="Times New Roman"/>
                <a:cs typeface="Times New Roman"/>
                <a:sym typeface="Times New Roman"/>
              </a:rPr>
              <a:t>What we have now, and probably still get even after digging more sites, are just coordinates of where a bird has been, effectively, our network’s nodes. </a:t>
            </a:r>
            <a:br>
              <a:rPr lang="en" sz="1900">
                <a:solidFill>
                  <a:srgbClr val="000000"/>
                </a:solidFill>
                <a:latin typeface="Times New Roman"/>
                <a:ea typeface="Times New Roman"/>
                <a:cs typeface="Times New Roman"/>
                <a:sym typeface="Times New Roman"/>
              </a:rPr>
            </a:br>
            <a:r>
              <a:rPr lang="en" sz="1900">
                <a:solidFill>
                  <a:srgbClr val="000000"/>
                </a:solidFill>
                <a:latin typeface="Times New Roman"/>
                <a:ea typeface="Times New Roman"/>
                <a:cs typeface="Times New Roman"/>
                <a:sym typeface="Times New Roman"/>
              </a:rPr>
              <a:t>It was completely </a:t>
            </a:r>
            <a:r>
              <a:rPr lang="en" sz="1900">
                <a:solidFill>
                  <a:srgbClr val="000000"/>
                </a:solidFill>
                <a:latin typeface="Times New Roman"/>
                <a:ea typeface="Times New Roman"/>
                <a:cs typeface="Times New Roman"/>
                <a:sym typeface="Times New Roman"/>
              </a:rPr>
              <a:t>up to</a:t>
            </a:r>
            <a:r>
              <a:rPr lang="en" sz="1900">
                <a:solidFill>
                  <a:srgbClr val="000000"/>
                </a:solidFill>
                <a:latin typeface="Times New Roman"/>
                <a:ea typeface="Times New Roman"/>
                <a:cs typeface="Times New Roman"/>
                <a:sym typeface="Times New Roman"/>
              </a:rPr>
              <a:t> us now how we would create a network out of this data. </a:t>
            </a:r>
            <a:r>
              <a:rPr lang="en" sz="1700">
                <a:solidFill>
                  <a:srgbClr val="000000"/>
                </a:solidFill>
                <a:latin typeface="Times New Roman"/>
                <a:ea typeface="Times New Roman"/>
                <a:cs typeface="Times New Roman"/>
                <a:sym typeface="Times New Roman"/>
              </a:rPr>
              <a:t>(We found out </a:t>
            </a:r>
            <a:r>
              <a:rPr lang="en" sz="1700">
                <a:solidFill>
                  <a:srgbClr val="000000"/>
                </a:solidFill>
                <a:latin typeface="Times New Roman"/>
                <a:ea typeface="Times New Roman"/>
                <a:cs typeface="Times New Roman"/>
                <a:sym typeface="Times New Roman"/>
              </a:rPr>
              <a:t>pretty</a:t>
            </a:r>
            <a:r>
              <a:rPr lang="en" sz="1700">
                <a:solidFill>
                  <a:srgbClr val="000000"/>
                </a:solidFill>
                <a:latin typeface="Times New Roman"/>
                <a:ea typeface="Times New Roman"/>
                <a:cs typeface="Times New Roman"/>
                <a:sym typeface="Times New Roman"/>
              </a:rPr>
              <a:t> late that it was quite a common thing in network science research to face this problem; the edges in such cases would be constructed using some </a:t>
            </a:r>
            <a:r>
              <a:rPr lang="en" sz="1700">
                <a:solidFill>
                  <a:srgbClr val="000000"/>
                </a:solidFill>
                <a:latin typeface="Times New Roman"/>
                <a:ea typeface="Times New Roman"/>
                <a:cs typeface="Times New Roman"/>
                <a:sym typeface="Times New Roman"/>
              </a:rPr>
              <a:t>preconceived</a:t>
            </a:r>
            <a:r>
              <a:rPr lang="en" sz="1700">
                <a:solidFill>
                  <a:srgbClr val="000000"/>
                </a:solidFill>
                <a:latin typeface="Times New Roman"/>
                <a:ea typeface="Times New Roman"/>
                <a:cs typeface="Times New Roman"/>
                <a:sym typeface="Times New Roman"/>
              </a:rPr>
              <a:t> notion or hypothesis regarding the data in subject)</a:t>
            </a:r>
            <a:endParaRPr sz="1700">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700">
              <a:solidFill>
                <a:srgbClr val="000000"/>
              </a:solidFill>
              <a:latin typeface="Times New Roman"/>
              <a:ea typeface="Times New Roman"/>
              <a:cs typeface="Times New Roman"/>
              <a:sym typeface="Times New Roman"/>
            </a:endParaRPr>
          </a:p>
        </p:txBody>
      </p:sp>
      <p:sp>
        <p:nvSpPr>
          <p:cNvPr id="227" name="Google Shape;227;p30"/>
          <p:cNvSpPr txBox="1"/>
          <p:nvPr/>
        </p:nvSpPr>
        <p:spPr>
          <a:xfrm>
            <a:off x="548550" y="3383375"/>
            <a:ext cx="7613700" cy="14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Some papers we came </a:t>
            </a:r>
            <a:r>
              <a:rPr lang="en" sz="1800">
                <a:latin typeface="Times New Roman"/>
                <a:ea typeface="Times New Roman"/>
                <a:cs typeface="Times New Roman"/>
                <a:sym typeface="Times New Roman"/>
              </a:rPr>
              <a:t>across</a:t>
            </a:r>
            <a:r>
              <a:rPr lang="en" sz="1800">
                <a:latin typeface="Times New Roman"/>
                <a:ea typeface="Times New Roman"/>
                <a:cs typeface="Times New Roman"/>
                <a:sym typeface="Times New Roman"/>
              </a:rPr>
              <a:t> used some probabilistic or mathematical model being used, after some node pre-processing and some additional constraints on links between nodes, to construct edges of the network. This could give a more network-like representation of the migratory route.</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33" name="Google Shape;233;p31"/>
          <p:cNvSpPr txBox="1"/>
          <p:nvPr>
            <p:ph idx="1" type="body"/>
          </p:nvPr>
        </p:nvSpPr>
        <p:spPr>
          <a:xfrm>
            <a:off x="-27150" y="846575"/>
            <a:ext cx="9198300" cy="219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One such paper was </a:t>
            </a:r>
            <a:r>
              <a:rPr b="1" lang="en" sz="1350">
                <a:solidFill>
                  <a:srgbClr val="000000"/>
                </a:solidFill>
                <a:highlight>
                  <a:srgbClr val="FFFFFF"/>
                </a:highlight>
                <a:latin typeface="Arial"/>
                <a:ea typeface="Arial"/>
                <a:cs typeface="Arial"/>
                <a:sym typeface="Arial"/>
              </a:rPr>
              <a:t>Detecting Critical Scales in Fragmented Landscapes</a:t>
            </a:r>
            <a:r>
              <a:rPr lang="en" sz="1900">
                <a:solidFill>
                  <a:srgbClr val="000000"/>
                </a:solidFill>
                <a:latin typeface="Times New Roman"/>
                <a:ea typeface="Times New Roman"/>
                <a:cs typeface="Times New Roman"/>
                <a:sym typeface="Times New Roman"/>
              </a:rPr>
              <a:t> by Keitt et.al </a:t>
            </a:r>
            <a:r>
              <a:rPr lang="en" sz="1700">
                <a:solidFill>
                  <a:srgbClr val="000000"/>
                </a:solidFill>
                <a:latin typeface="Times New Roman"/>
                <a:ea typeface="Times New Roman"/>
                <a:cs typeface="Times New Roman"/>
                <a:sym typeface="Times New Roman"/>
              </a:rPr>
              <a:t>(</a:t>
            </a:r>
            <a:r>
              <a:rPr lang="en" sz="1700" u="sng">
                <a:solidFill>
                  <a:schemeClr val="hlink"/>
                </a:solidFill>
                <a:latin typeface="Times New Roman"/>
                <a:ea typeface="Times New Roman"/>
                <a:cs typeface="Times New Roman"/>
                <a:sym typeface="Times New Roman"/>
                <a:hlinkClick r:id="rId3"/>
              </a:rPr>
              <a:t>https://www.ecologyandsociety.org/vol1/iss1/art4/</a:t>
            </a:r>
            <a:r>
              <a:rPr lang="en" sz="1700">
                <a:solidFill>
                  <a:srgbClr val="000000"/>
                </a:solidFill>
                <a:latin typeface="Times New Roman"/>
                <a:ea typeface="Times New Roman"/>
                <a:cs typeface="Times New Roman"/>
                <a:sym typeface="Times New Roman"/>
              </a:rPr>
              <a:t>). It developed a method to quantify habitat connectivity between different patches. It used distance as a parameter of probability of whether two nodes could be connected. We were planning to test this technique for our network construction, however we didn’t do it as we later felt that the two problems were slightly different from each other. In their problem, few habitat spots were already forming clusters and their algorithm was more focused on finding inter-habitat relationships, which is not our case.</a:t>
            </a:r>
            <a:endParaRPr i="1" sz="1500">
              <a:solidFill>
                <a:srgbClr val="000000"/>
              </a:solidFill>
              <a:latin typeface="Times New Roman"/>
              <a:ea typeface="Times New Roman"/>
              <a:cs typeface="Times New Roman"/>
              <a:sym typeface="Times New Roman"/>
            </a:endParaRPr>
          </a:p>
        </p:txBody>
      </p:sp>
      <p:sp>
        <p:nvSpPr>
          <p:cNvPr id="234" name="Google Shape;234;p31"/>
          <p:cNvSpPr txBox="1"/>
          <p:nvPr/>
        </p:nvSpPr>
        <p:spPr>
          <a:xfrm>
            <a:off x="0" y="2731075"/>
            <a:ext cx="9144000" cy="20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So instead we devised a different, and much simpler </a:t>
            </a:r>
            <a:r>
              <a:rPr lang="en">
                <a:latin typeface="Times New Roman"/>
                <a:ea typeface="Times New Roman"/>
                <a:cs typeface="Times New Roman"/>
                <a:sym typeface="Times New Roman"/>
              </a:rPr>
              <a:t>(why didn’t we think of this earlier),</a:t>
            </a:r>
            <a:r>
              <a:rPr lang="en" sz="1800">
                <a:latin typeface="Times New Roman"/>
                <a:ea typeface="Times New Roman"/>
                <a:cs typeface="Times New Roman"/>
                <a:sym typeface="Times New Roman"/>
              </a:rPr>
              <a:t> approach to our network construction. Since all the tracked birds of SWH were of the same species they would move due to same reasons, for breeding or climate etc. This means that their weather requirements would be similar so it is quite possible for bird-1 to pass through few points that some other bird had passed through. Moreover, we found that SWH likes to be where it is summer. So when it leaves US or when it return back there, the weather of the places it’s been to would be similar. So it can use nodes from one direction traversal in that of other direction travel as well. This was the reason to reduce our network from directed to undirected.</a:t>
            </a:r>
            <a:endParaRPr sz="1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788825" y="282900"/>
            <a:ext cx="29625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Preliminary Explorations</a:t>
            </a:r>
            <a:endParaRPr sz="2400"/>
          </a:p>
        </p:txBody>
      </p:sp>
      <p:sp>
        <p:nvSpPr>
          <p:cNvPr id="74" name="Google Shape;74;p14"/>
          <p:cNvSpPr txBox="1"/>
          <p:nvPr>
            <p:ph idx="1" type="body"/>
          </p:nvPr>
        </p:nvSpPr>
        <p:spPr>
          <a:xfrm>
            <a:off x="877200" y="874000"/>
            <a:ext cx="3317700" cy="117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333333"/>
                </a:solidFill>
                <a:highlight>
                  <a:schemeClr val="lt1"/>
                </a:highlight>
                <a:latin typeface="Times New Roman"/>
                <a:ea typeface="Times New Roman"/>
                <a:cs typeface="Times New Roman"/>
                <a:sym typeface="Times New Roman"/>
              </a:rPr>
              <a:t>We worked on a csv file which had movement data on Cuckoos, Nightjars, Swifts, Hummingbirds in USA and tried out some testing on it. We did some preprocessing on the data to get rid of coordinate redundancy and nan values.</a:t>
            </a:r>
            <a:endParaRPr sz="1200"/>
          </a:p>
        </p:txBody>
      </p:sp>
      <p:pic>
        <p:nvPicPr>
          <p:cNvPr id="75" name="Google Shape;75;p14"/>
          <p:cNvPicPr preferRelativeResize="0"/>
          <p:nvPr/>
        </p:nvPicPr>
        <p:blipFill>
          <a:blip r:embed="rId3">
            <a:alphaModFix/>
          </a:blip>
          <a:stretch>
            <a:fillRect/>
          </a:stretch>
        </p:blipFill>
        <p:spPr>
          <a:xfrm>
            <a:off x="944425" y="2253850"/>
            <a:ext cx="2962501" cy="1573675"/>
          </a:xfrm>
          <a:prstGeom prst="rect">
            <a:avLst/>
          </a:prstGeom>
          <a:noFill/>
          <a:ln>
            <a:noFill/>
          </a:ln>
        </p:spPr>
      </p:pic>
      <p:pic>
        <p:nvPicPr>
          <p:cNvPr id="76" name="Google Shape;76;p14"/>
          <p:cNvPicPr preferRelativeResize="0"/>
          <p:nvPr/>
        </p:nvPicPr>
        <p:blipFill>
          <a:blip r:embed="rId4">
            <a:alphaModFix/>
          </a:blip>
          <a:stretch>
            <a:fillRect/>
          </a:stretch>
        </p:blipFill>
        <p:spPr>
          <a:xfrm>
            <a:off x="944425" y="4452925"/>
            <a:ext cx="2833075" cy="348454"/>
          </a:xfrm>
          <a:prstGeom prst="rect">
            <a:avLst/>
          </a:prstGeom>
          <a:noFill/>
          <a:ln>
            <a:noFill/>
          </a:ln>
        </p:spPr>
      </p:pic>
      <p:pic>
        <p:nvPicPr>
          <p:cNvPr id="77" name="Google Shape;77;p14"/>
          <p:cNvPicPr preferRelativeResize="0"/>
          <p:nvPr/>
        </p:nvPicPr>
        <p:blipFill>
          <a:blip r:embed="rId5">
            <a:alphaModFix/>
          </a:blip>
          <a:stretch>
            <a:fillRect/>
          </a:stretch>
        </p:blipFill>
        <p:spPr>
          <a:xfrm>
            <a:off x="5321824" y="0"/>
            <a:ext cx="2715075" cy="2139849"/>
          </a:xfrm>
          <a:prstGeom prst="rect">
            <a:avLst/>
          </a:prstGeom>
          <a:noFill/>
          <a:ln>
            <a:noFill/>
          </a:ln>
        </p:spPr>
      </p:pic>
      <p:pic>
        <p:nvPicPr>
          <p:cNvPr id="78" name="Google Shape;78;p14"/>
          <p:cNvPicPr preferRelativeResize="0"/>
          <p:nvPr/>
        </p:nvPicPr>
        <p:blipFill>
          <a:blip r:embed="rId6">
            <a:alphaModFix/>
          </a:blip>
          <a:stretch>
            <a:fillRect/>
          </a:stretch>
        </p:blipFill>
        <p:spPr>
          <a:xfrm>
            <a:off x="4972025" y="2201250"/>
            <a:ext cx="3414675" cy="2775625"/>
          </a:xfrm>
          <a:prstGeom prst="rect">
            <a:avLst/>
          </a:prstGeom>
          <a:noFill/>
          <a:ln>
            <a:noFill/>
          </a:ln>
        </p:spPr>
      </p:pic>
      <p:sp>
        <p:nvSpPr>
          <p:cNvPr id="79" name="Google Shape;79;p14"/>
          <p:cNvSpPr txBox="1"/>
          <p:nvPr/>
        </p:nvSpPr>
        <p:spPr>
          <a:xfrm>
            <a:off x="944413" y="3863175"/>
            <a:ext cx="305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Open Sans"/>
                <a:ea typeface="Open Sans"/>
                <a:cs typeface="Open Sans"/>
                <a:sym typeface="Open Sans"/>
              </a:rPr>
              <a:t>No. of clusters using DBSCAN algorithm</a:t>
            </a:r>
            <a:br>
              <a:rPr lang="en" sz="1200">
                <a:solidFill>
                  <a:schemeClr val="dk2"/>
                </a:solidFill>
                <a:latin typeface="Open Sans"/>
                <a:ea typeface="Open Sans"/>
                <a:cs typeface="Open Sans"/>
                <a:sym typeface="Open Sans"/>
              </a:rPr>
            </a:br>
            <a:r>
              <a:rPr lang="en" sz="1200">
                <a:solidFill>
                  <a:schemeClr val="dk2"/>
                </a:solidFill>
                <a:latin typeface="Open Sans"/>
                <a:ea typeface="Open Sans"/>
                <a:cs typeface="Open Sans"/>
                <a:sym typeface="Open Sans"/>
              </a:rPr>
              <a:t>(Max. dist. = 0.2 units)</a:t>
            </a:r>
            <a:endParaRPr sz="1200">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40" name="Google Shape;240;p32"/>
          <p:cNvSpPr txBox="1"/>
          <p:nvPr/>
        </p:nvSpPr>
        <p:spPr>
          <a:xfrm>
            <a:off x="376400" y="1020150"/>
            <a:ext cx="41955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41" name="Google Shape;241;p32"/>
          <p:cNvSpPr txBox="1"/>
          <p:nvPr/>
        </p:nvSpPr>
        <p:spPr>
          <a:xfrm>
            <a:off x="170650" y="784900"/>
            <a:ext cx="86964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defined an edge in our network as a link between two locations if SWH is capable of a direct non-stop flight between them. So to quantify this we calculated the max distance a SWH travelled in a day acc. to our data (we termed it migratory stretch). We also calculated median and mean distance they cover in a day </a:t>
            </a:r>
            <a:r>
              <a:rPr lang="en" sz="1600">
                <a:latin typeface="Times New Roman"/>
                <a:ea typeface="Times New Roman"/>
                <a:cs typeface="Times New Roman"/>
                <a:sym typeface="Times New Roman"/>
              </a:rPr>
              <a:t>(will be used in next slide)</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Over the previous network, we made new links between two nodes if the distance between them is less than the migratory stretch. For distance we didn’t use Euclidean. To take into account the spherical nature of the surface, we preferred to use Azimuthal Projection/ Haversine.</a:t>
            </a:r>
            <a:endParaRPr sz="1800">
              <a:latin typeface="Times New Roman"/>
              <a:ea typeface="Times New Roman"/>
              <a:cs typeface="Times New Roman"/>
              <a:sym typeface="Times New Roman"/>
            </a:endParaRPr>
          </a:p>
        </p:txBody>
      </p:sp>
      <p:pic>
        <p:nvPicPr>
          <p:cNvPr id="242" name="Google Shape;242;p32"/>
          <p:cNvPicPr preferRelativeResize="0"/>
          <p:nvPr/>
        </p:nvPicPr>
        <p:blipFill>
          <a:blip r:embed="rId3">
            <a:alphaModFix/>
          </a:blip>
          <a:stretch>
            <a:fillRect/>
          </a:stretch>
        </p:blipFill>
        <p:spPr>
          <a:xfrm>
            <a:off x="836750" y="3593000"/>
            <a:ext cx="2608650" cy="889700"/>
          </a:xfrm>
          <a:prstGeom prst="rect">
            <a:avLst/>
          </a:prstGeom>
          <a:noFill/>
          <a:ln>
            <a:noFill/>
          </a:ln>
        </p:spPr>
      </p:pic>
      <p:pic>
        <p:nvPicPr>
          <p:cNvPr id="243" name="Google Shape;243;p32"/>
          <p:cNvPicPr preferRelativeResize="0"/>
          <p:nvPr/>
        </p:nvPicPr>
        <p:blipFill>
          <a:blip r:embed="rId4">
            <a:alphaModFix/>
          </a:blip>
          <a:stretch>
            <a:fillRect/>
          </a:stretch>
        </p:blipFill>
        <p:spPr>
          <a:xfrm>
            <a:off x="4260825" y="2958375"/>
            <a:ext cx="3943149" cy="194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5128098" y="4004275"/>
            <a:ext cx="2877893" cy="943175"/>
          </a:xfrm>
          <a:prstGeom prst="rect">
            <a:avLst/>
          </a:prstGeom>
          <a:noFill/>
          <a:ln>
            <a:noFill/>
          </a:ln>
        </p:spPr>
      </p:pic>
      <p:pic>
        <p:nvPicPr>
          <p:cNvPr id="249" name="Google Shape;249;p33"/>
          <p:cNvPicPr preferRelativeResize="0"/>
          <p:nvPr/>
        </p:nvPicPr>
        <p:blipFill>
          <a:blip r:embed="rId4">
            <a:alphaModFix/>
          </a:blip>
          <a:stretch>
            <a:fillRect/>
          </a:stretch>
        </p:blipFill>
        <p:spPr>
          <a:xfrm>
            <a:off x="4572000" y="913800"/>
            <a:ext cx="3835674" cy="3090472"/>
          </a:xfrm>
          <a:prstGeom prst="rect">
            <a:avLst/>
          </a:prstGeom>
          <a:noFill/>
          <a:ln>
            <a:noFill/>
          </a:ln>
        </p:spPr>
      </p:pic>
      <p:pic>
        <p:nvPicPr>
          <p:cNvPr id="250" name="Google Shape;250;p33"/>
          <p:cNvPicPr preferRelativeResize="0"/>
          <p:nvPr/>
        </p:nvPicPr>
        <p:blipFill>
          <a:blip r:embed="rId5">
            <a:alphaModFix/>
          </a:blip>
          <a:stretch>
            <a:fillRect/>
          </a:stretch>
        </p:blipFill>
        <p:spPr>
          <a:xfrm>
            <a:off x="323475" y="913800"/>
            <a:ext cx="3835665" cy="3895525"/>
          </a:xfrm>
          <a:prstGeom prst="rect">
            <a:avLst/>
          </a:prstGeom>
          <a:noFill/>
          <a:ln>
            <a:noFill/>
          </a:ln>
        </p:spPr>
      </p:pic>
      <p:sp>
        <p:nvSpPr>
          <p:cNvPr id="251" name="Google Shape;251;p33"/>
          <p:cNvSpPr txBox="1"/>
          <p:nvPr/>
        </p:nvSpPr>
        <p:spPr>
          <a:xfrm>
            <a:off x="376400" y="132575"/>
            <a:ext cx="828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This method of construction gives the </a:t>
            </a:r>
            <a:r>
              <a:rPr lang="en" sz="1600">
                <a:latin typeface="Times New Roman"/>
                <a:ea typeface="Times New Roman"/>
                <a:cs typeface="Times New Roman"/>
                <a:sym typeface="Times New Roman"/>
              </a:rPr>
              <a:t>following</a:t>
            </a:r>
            <a:r>
              <a:rPr lang="en" sz="1600">
                <a:latin typeface="Times New Roman"/>
                <a:ea typeface="Times New Roman"/>
                <a:cs typeface="Times New Roman"/>
                <a:sym typeface="Times New Roman"/>
              </a:rPr>
              <a:t> network. The number of edges has nearly grown 10 folds and we get a good degree distribution too.</a:t>
            </a:r>
            <a:endParaRPr sz="16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57" name="Google Shape;257;p34"/>
          <p:cNvSpPr txBox="1"/>
          <p:nvPr/>
        </p:nvSpPr>
        <p:spPr>
          <a:xfrm>
            <a:off x="376400" y="1020150"/>
            <a:ext cx="41955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58" name="Google Shape;258;p34"/>
          <p:cNvSpPr txBox="1"/>
          <p:nvPr/>
        </p:nvSpPr>
        <p:spPr>
          <a:xfrm>
            <a:off x="127875" y="752825"/>
            <a:ext cx="58305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now have a decent network ready but something is missing. As you can see in the graph on the right, SWH has travelled the length of its migratory stretch but its frequency is way less as compared to smaller distances. It implies that birds don’t often to travel large distances when smaller travel </a:t>
            </a:r>
            <a:endParaRPr sz="1800">
              <a:latin typeface="Times New Roman"/>
              <a:ea typeface="Times New Roman"/>
              <a:cs typeface="Times New Roman"/>
              <a:sym typeface="Times New Roman"/>
            </a:endParaRPr>
          </a:p>
        </p:txBody>
      </p:sp>
      <p:pic>
        <p:nvPicPr>
          <p:cNvPr id="259" name="Google Shape;259;p34"/>
          <p:cNvPicPr preferRelativeResize="0"/>
          <p:nvPr/>
        </p:nvPicPr>
        <p:blipFill>
          <a:blip r:embed="rId3">
            <a:alphaModFix/>
          </a:blip>
          <a:stretch>
            <a:fillRect/>
          </a:stretch>
        </p:blipFill>
        <p:spPr>
          <a:xfrm>
            <a:off x="6087075" y="0"/>
            <a:ext cx="3056925" cy="2119750"/>
          </a:xfrm>
          <a:prstGeom prst="rect">
            <a:avLst/>
          </a:prstGeom>
          <a:noFill/>
          <a:ln>
            <a:noFill/>
          </a:ln>
        </p:spPr>
      </p:pic>
      <p:sp>
        <p:nvSpPr>
          <p:cNvPr id="260" name="Google Shape;260;p34"/>
          <p:cNvSpPr txBox="1"/>
          <p:nvPr/>
        </p:nvSpPr>
        <p:spPr>
          <a:xfrm>
            <a:off x="127875" y="2119750"/>
            <a:ext cx="87687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is possible. But in the current model, edges with larger distance have same importance as those with smaller ones. What’s the fix then? Its making the network weighted!</a:t>
            </a:r>
            <a:endParaRPr sz="1800">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0" y="3077575"/>
            <a:ext cx="2608650" cy="889700"/>
          </a:xfrm>
          <a:prstGeom prst="rect">
            <a:avLst/>
          </a:prstGeom>
          <a:noFill/>
          <a:ln>
            <a:noFill/>
          </a:ln>
        </p:spPr>
      </p:pic>
      <p:pic>
        <p:nvPicPr>
          <p:cNvPr id="266" name="Google Shape;266;p35"/>
          <p:cNvPicPr preferRelativeResize="0"/>
          <p:nvPr/>
        </p:nvPicPr>
        <p:blipFill>
          <a:blip r:embed="rId4">
            <a:alphaModFix/>
          </a:blip>
          <a:stretch>
            <a:fillRect/>
          </a:stretch>
        </p:blipFill>
        <p:spPr>
          <a:xfrm>
            <a:off x="-2" y="4106275"/>
            <a:ext cx="2877893" cy="943175"/>
          </a:xfrm>
          <a:prstGeom prst="rect">
            <a:avLst/>
          </a:prstGeom>
          <a:noFill/>
          <a:ln>
            <a:noFill/>
          </a:ln>
        </p:spPr>
      </p:pic>
      <p:pic>
        <p:nvPicPr>
          <p:cNvPr id="267" name="Google Shape;267;p35"/>
          <p:cNvPicPr preferRelativeResize="0"/>
          <p:nvPr/>
        </p:nvPicPr>
        <p:blipFill>
          <a:blip r:embed="rId5">
            <a:alphaModFix/>
          </a:blip>
          <a:stretch>
            <a:fillRect/>
          </a:stretch>
        </p:blipFill>
        <p:spPr>
          <a:xfrm>
            <a:off x="5425" y="470500"/>
            <a:ext cx="4608275" cy="1653225"/>
          </a:xfrm>
          <a:prstGeom prst="rect">
            <a:avLst/>
          </a:prstGeom>
          <a:noFill/>
          <a:ln>
            <a:noFill/>
          </a:ln>
        </p:spPr>
      </p:pic>
      <p:pic>
        <p:nvPicPr>
          <p:cNvPr id="268" name="Google Shape;268;p35"/>
          <p:cNvPicPr preferRelativeResize="0"/>
          <p:nvPr/>
        </p:nvPicPr>
        <p:blipFill>
          <a:blip r:embed="rId6">
            <a:alphaModFix/>
          </a:blip>
          <a:stretch>
            <a:fillRect/>
          </a:stretch>
        </p:blipFill>
        <p:spPr>
          <a:xfrm>
            <a:off x="5438" y="2176100"/>
            <a:ext cx="2867025" cy="676275"/>
          </a:xfrm>
          <a:prstGeom prst="rect">
            <a:avLst/>
          </a:prstGeom>
          <a:noFill/>
          <a:ln>
            <a:noFill/>
          </a:ln>
        </p:spPr>
      </p:pic>
      <p:pic>
        <p:nvPicPr>
          <p:cNvPr id="269" name="Google Shape;269;p35"/>
          <p:cNvPicPr preferRelativeResize="0"/>
          <p:nvPr/>
        </p:nvPicPr>
        <p:blipFill>
          <a:blip r:embed="rId7">
            <a:alphaModFix/>
          </a:blip>
          <a:stretch>
            <a:fillRect/>
          </a:stretch>
        </p:blipFill>
        <p:spPr>
          <a:xfrm>
            <a:off x="4760675" y="152400"/>
            <a:ext cx="3927374" cy="4838699"/>
          </a:xfrm>
          <a:prstGeom prst="rect">
            <a:avLst/>
          </a:prstGeom>
          <a:noFill/>
          <a:ln>
            <a:noFill/>
          </a:ln>
        </p:spPr>
      </p:pic>
      <p:pic>
        <p:nvPicPr>
          <p:cNvPr id="270" name="Google Shape;270;p35"/>
          <p:cNvPicPr preferRelativeResize="0"/>
          <p:nvPr/>
        </p:nvPicPr>
        <p:blipFill>
          <a:blip r:embed="rId8">
            <a:alphaModFix/>
          </a:blip>
          <a:stretch>
            <a:fillRect/>
          </a:stretch>
        </p:blipFill>
        <p:spPr>
          <a:xfrm>
            <a:off x="2780025" y="2542600"/>
            <a:ext cx="1980646" cy="195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6"/>
          <p:cNvPicPr preferRelativeResize="0"/>
          <p:nvPr/>
        </p:nvPicPr>
        <p:blipFill>
          <a:blip r:embed="rId3">
            <a:alphaModFix/>
          </a:blip>
          <a:stretch>
            <a:fillRect/>
          </a:stretch>
        </p:blipFill>
        <p:spPr>
          <a:xfrm>
            <a:off x="152400" y="152400"/>
            <a:ext cx="3844006" cy="4838699"/>
          </a:xfrm>
          <a:prstGeom prst="rect">
            <a:avLst/>
          </a:prstGeom>
          <a:noFill/>
          <a:ln>
            <a:noFill/>
          </a:ln>
        </p:spPr>
      </p:pic>
      <p:pic>
        <p:nvPicPr>
          <p:cNvPr id="276" name="Google Shape;276;p36"/>
          <p:cNvPicPr preferRelativeResize="0"/>
          <p:nvPr/>
        </p:nvPicPr>
        <p:blipFill>
          <a:blip r:embed="rId4">
            <a:alphaModFix/>
          </a:blip>
          <a:stretch>
            <a:fillRect/>
          </a:stretch>
        </p:blipFill>
        <p:spPr>
          <a:xfrm>
            <a:off x="4431728" y="152400"/>
            <a:ext cx="1869875" cy="2335050"/>
          </a:xfrm>
          <a:prstGeom prst="rect">
            <a:avLst/>
          </a:prstGeom>
          <a:noFill/>
          <a:ln>
            <a:noFill/>
          </a:ln>
        </p:spPr>
      </p:pic>
      <p:pic>
        <p:nvPicPr>
          <p:cNvPr id="277" name="Google Shape;277;p36"/>
          <p:cNvPicPr preferRelativeResize="0"/>
          <p:nvPr/>
        </p:nvPicPr>
        <p:blipFill>
          <a:blip r:embed="rId5">
            <a:alphaModFix/>
          </a:blip>
          <a:stretch>
            <a:fillRect/>
          </a:stretch>
        </p:blipFill>
        <p:spPr>
          <a:xfrm>
            <a:off x="6827425" y="152400"/>
            <a:ext cx="1869876" cy="2340372"/>
          </a:xfrm>
          <a:prstGeom prst="rect">
            <a:avLst/>
          </a:prstGeom>
          <a:noFill/>
          <a:ln>
            <a:noFill/>
          </a:ln>
        </p:spPr>
      </p:pic>
      <p:pic>
        <p:nvPicPr>
          <p:cNvPr id="278" name="Google Shape;278;p36"/>
          <p:cNvPicPr preferRelativeResize="0"/>
          <p:nvPr/>
        </p:nvPicPr>
        <p:blipFill>
          <a:blip r:embed="rId6">
            <a:alphaModFix/>
          </a:blip>
          <a:stretch>
            <a:fillRect/>
          </a:stretch>
        </p:blipFill>
        <p:spPr>
          <a:xfrm>
            <a:off x="4481706" y="2639850"/>
            <a:ext cx="1866712" cy="2351250"/>
          </a:xfrm>
          <a:prstGeom prst="rect">
            <a:avLst/>
          </a:prstGeom>
          <a:noFill/>
          <a:ln>
            <a:noFill/>
          </a:ln>
        </p:spPr>
      </p:pic>
      <p:pic>
        <p:nvPicPr>
          <p:cNvPr id="279" name="Google Shape;279;p36"/>
          <p:cNvPicPr preferRelativeResize="0"/>
          <p:nvPr/>
        </p:nvPicPr>
        <p:blipFill>
          <a:blip r:embed="rId7">
            <a:alphaModFix/>
          </a:blip>
          <a:stretch>
            <a:fillRect/>
          </a:stretch>
        </p:blipFill>
        <p:spPr>
          <a:xfrm>
            <a:off x="6833718" y="2642510"/>
            <a:ext cx="1876743" cy="2345928"/>
          </a:xfrm>
          <a:prstGeom prst="rect">
            <a:avLst/>
          </a:prstGeom>
          <a:noFill/>
          <a:ln>
            <a:noFill/>
          </a:ln>
        </p:spPr>
      </p:pic>
      <p:sp>
        <p:nvSpPr>
          <p:cNvPr id="280" name="Google Shape;280;p36"/>
          <p:cNvSpPr txBox="1"/>
          <p:nvPr/>
        </p:nvSpPr>
        <p:spPr>
          <a:xfrm>
            <a:off x="4481700" y="210077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3&lt;weight&lt;4</a:t>
            </a:r>
            <a:endParaRPr sz="1100">
              <a:solidFill>
                <a:schemeClr val="dk2"/>
              </a:solidFill>
              <a:latin typeface="Open Sans"/>
              <a:ea typeface="Open Sans"/>
              <a:cs typeface="Open Sans"/>
              <a:sym typeface="Open Sans"/>
            </a:endParaRPr>
          </a:p>
        </p:txBody>
      </p:sp>
      <p:sp>
        <p:nvSpPr>
          <p:cNvPr id="281" name="Google Shape;281;p36"/>
          <p:cNvSpPr txBox="1"/>
          <p:nvPr/>
        </p:nvSpPr>
        <p:spPr>
          <a:xfrm>
            <a:off x="6903900" y="210077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2</a:t>
            </a:r>
            <a:r>
              <a:rPr lang="en" sz="1100">
                <a:solidFill>
                  <a:schemeClr val="dk2"/>
                </a:solidFill>
                <a:latin typeface="Open Sans"/>
                <a:ea typeface="Open Sans"/>
                <a:cs typeface="Open Sans"/>
                <a:sym typeface="Open Sans"/>
              </a:rPr>
              <a:t>&lt;weight&lt;3</a:t>
            </a:r>
            <a:endParaRPr sz="1100">
              <a:solidFill>
                <a:schemeClr val="dk2"/>
              </a:solidFill>
              <a:latin typeface="Open Sans"/>
              <a:ea typeface="Open Sans"/>
              <a:cs typeface="Open Sans"/>
              <a:sym typeface="Open Sans"/>
            </a:endParaRPr>
          </a:p>
        </p:txBody>
      </p:sp>
      <p:sp>
        <p:nvSpPr>
          <p:cNvPr id="282" name="Google Shape;282;p36"/>
          <p:cNvSpPr txBox="1"/>
          <p:nvPr/>
        </p:nvSpPr>
        <p:spPr>
          <a:xfrm>
            <a:off x="4572000" y="451322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1</a:t>
            </a:r>
            <a:r>
              <a:rPr lang="en" sz="1100">
                <a:solidFill>
                  <a:schemeClr val="dk2"/>
                </a:solidFill>
                <a:latin typeface="Open Sans"/>
                <a:ea typeface="Open Sans"/>
                <a:cs typeface="Open Sans"/>
                <a:sym typeface="Open Sans"/>
              </a:rPr>
              <a:t>&lt;weight&lt;2</a:t>
            </a:r>
            <a:endParaRPr sz="1100">
              <a:solidFill>
                <a:schemeClr val="dk2"/>
              </a:solidFill>
              <a:latin typeface="Open Sans"/>
              <a:ea typeface="Open Sans"/>
              <a:cs typeface="Open Sans"/>
              <a:sym typeface="Open Sans"/>
            </a:endParaRPr>
          </a:p>
        </p:txBody>
      </p:sp>
      <p:sp>
        <p:nvSpPr>
          <p:cNvPr id="283" name="Google Shape;283;p36"/>
          <p:cNvSpPr txBox="1"/>
          <p:nvPr/>
        </p:nvSpPr>
        <p:spPr>
          <a:xfrm>
            <a:off x="6931725" y="4557550"/>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a:t>
            </a:r>
            <a:r>
              <a:rPr lang="en" sz="1100">
                <a:solidFill>
                  <a:schemeClr val="dk2"/>
                </a:solidFill>
                <a:latin typeface="Open Sans"/>
                <a:ea typeface="Open Sans"/>
                <a:cs typeface="Open Sans"/>
                <a:sym typeface="Open Sans"/>
              </a:rPr>
              <a:t>&lt;weight&lt;1</a:t>
            </a:r>
            <a:endParaRPr sz="11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165275" y="538550"/>
            <a:ext cx="5191899" cy="1704300"/>
          </a:xfrm>
          <a:prstGeom prst="rect">
            <a:avLst/>
          </a:prstGeom>
          <a:noFill/>
          <a:ln>
            <a:noFill/>
          </a:ln>
        </p:spPr>
      </p:pic>
      <p:sp>
        <p:nvSpPr>
          <p:cNvPr id="289" name="Google Shape;289;p37"/>
          <p:cNvSpPr txBox="1"/>
          <p:nvPr>
            <p:ph idx="4294967295" type="subTitle"/>
          </p:nvPr>
        </p:nvSpPr>
        <p:spPr>
          <a:xfrm>
            <a:off x="165275" y="-5"/>
            <a:ext cx="4870500" cy="4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4A86E8"/>
                </a:solidFill>
              </a:rPr>
              <a:t>Trying different network construction</a:t>
            </a:r>
            <a:endParaRPr>
              <a:solidFill>
                <a:srgbClr val="4A86E8"/>
              </a:solidFill>
            </a:endParaRPr>
          </a:p>
        </p:txBody>
      </p:sp>
      <p:pic>
        <p:nvPicPr>
          <p:cNvPr id="290" name="Google Shape;290;p37"/>
          <p:cNvPicPr preferRelativeResize="0"/>
          <p:nvPr/>
        </p:nvPicPr>
        <p:blipFill>
          <a:blip r:embed="rId4">
            <a:alphaModFix/>
          </a:blip>
          <a:stretch>
            <a:fillRect/>
          </a:stretch>
        </p:blipFill>
        <p:spPr>
          <a:xfrm>
            <a:off x="165275" y="2333500"/>
            <a:ext cx="2819400" cy="333375"/>
          </a:xfrm>
          <a:prstGeom prst="rect">
            <a:avLst/>
          </a:prstGeom>
          <a:noFill/>
          <a:ln>
            <a:noFill/>
          </a:ln>
        </p:spPr>
      </p:pic>
      <p:pic>
        <p:nvPicPr>
          <p:cNvPr id="291" name="Google Shape;291;p37"/>
          <p:cNvPicPr preferRelativeResize="0"/>
          <p:nvPr/>
        </p:nvPicPr>
        <p:blipFill>
          <a:blip r:embed="rId5">
            <a:alphaModFix/>
          </a:blip>
          <a:stretch>
            <a:fillRect/>
          </a:stretch>
        </p:blipFill>
        <p:spPr>
          <a:xfrm>
            <a:off x="165275" y="2757525"/>
            <a:ext cx="2819401" cy="2247832"/>
          </a:xfrm>
          <a:prstGeom prst="rect">
            <a:avLst/>
          </a:prstGeom>
          <a:noFill/>
          <a:ln>
            <a:noFill/>
          </a:ln>
        </p:spPr>
      </p:pic>
      <p:pic>
        <p:nvPicPr>
          <p:cNvPr id="292" name="Google Shape;292;p37"/>
          <p:cNvPicPr preferRelativeResize="0"/>
          <p:nvPr/>
        </p:nvPicPr>
        <p:blipFill>
          <a:blip r:embed="rId6">
            <a:alphaModFix/>
          </a:blip>
          <a:stretch>
            <a:fillRect/>
          </a:stretch>
        </p:blipFill>
        <p:spPr>
          <a:xfrm>
            <a:off x="5729425" y="0"/>
            <a:ext cx="2927526" cy="2952751"/>
          </a:xfrm>
          <a:prstGeom prst="rect">
            <a:avLst/>
          </a:prstGeom>
          <a:noFill/>
          <a:ln>
            <a:noFill/>
          </a:ln>
        </p:spPr>
      </p:pic>
      <p:pic>
        <p:nvPicPr>
          <p:cNvPr id="293" name="Google Shape;293;p37"/>
          <p:cNvPicPr preferRelativeResize="0"/>
          <p:nvPr/>
        </p:nvPicPr>
        <p:blipFill>
          <a:blip r:embed="rId7">
            <a:alphaModFix/>
          </a:blip>
          <a:stretch>
            <a:fillRect/>
          </a:stretch>
        </p:blipFill>
        <p:spPr>
          <a:xfrm>
            <a:off x="3163338" y="1739500"/>
            <a:ext cx="2387425" cy="927375"/>
          </a:xfrm>
          <a:prstGeom prst="rect">
            <a:avLst/>
          </a:prstGeom>
          <a:noFill/>
          <a:ln>
            <a:noFill/>
          </a:ln>
        </p:spPr>
      </p:pic>
      <p:pic>
        <p:nvPicPr>
          <p:cNvPr id="294" name="Google Shape;294;p37"/>
          <p:cNvPicPr preferRelativeResize="0"/>
          <p:nvPr/>
        </p:nvPicPr>
        <p:blipFill>
          <a:blip r:embed="rId8">
            <a:alphaModFix/>
          </a:blip>
          <a:stretch>
            <a:fillRect/>
          </a:stretch>
        </p:blipFill>
        <p:spPr>
          <a:xfrm>
            <a:off x="3136051" y="2757325"/>
            <a:ext cx="2157630" cy="2171825"/>
          </a:xfrm>
          <a:prstGeom prst="rect">
            <a:avLst/>
          </a:prstGeom>
          <a:noFill/>
          <a:ln>
            <a:noFill/>
          </a:ln>
        </p:spPr>
      </p:pic>
      <p:pic>
        <p:nvPicPr>
          <p:cNvPr id="295" name="Google Shape;295;p37"/>
          <p:cNvPicPr preferRelativeResize="0"/>
          <p:nvPr/>
        </p:nvPicPr>
        <p:blipFill>
          <a:blip r:embed="rId9">
            <a:alphaModFix/>
          </a:blip>
          <a:stretch>
            <a:fillRect/>
          </a:stretch>
        </p:blipFill>
        <p:spPr>
          <a:xfrm>
            <a:off x="6687431" y="3043201"/>
            <a:ext cx="2392925" cy="1885949"/>
          </a:xfrm>
          <a:prstGeom prst="rect">
            <a:avLst/>
          </a:prstGeom>
          <a:noFill/>
          <a:ln>
            <a:noFill/>
          </a:ln>
        </p:spPr>
      </p:pic>
      <p:pic>
        <p:nvPicPr>
          <p:cNvPr id="296" name="Google Shape;296;p37"/>
          <p:cNvPicPr preferRelativeResize="0"/>
          <p:nvPr/>
        </p:nvPicPr>
        <p:blipFill>
          <a:blip r:embed="rId10">
            <a:alphaModFix/>
          </a:blip>
          <a:stretch>
            <a:fillRect/>
          </a:stretch>
        </p:blipFill>
        <p:spPr>
          <a:xfrm>
            <a:off x="4945275" y="3417277"/>
            <a:ext cx="1673299" cy="1316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4294967295" type="subTitle"/>
          </p:nvPr>
        </p:nvSpPr>
        <p:spPr>
          <a:xfrm>
            <a:off x="165275" y="-5"/>
            <a:ext cx="4870500" cy="4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4A86E8"/>
                </a:solidFill>
              </a:rPr>
              <a:t>Trying different network construction</a:t>
            </a:r>
            <a:endParaRPr>
              <a:solidFill>
                <a:srgbClr val="4A86E8"/>
              </a:solidFill>
            </a:endParaRPr>
          </a:p>
        </p:txBody>
      </p:sp>
      <p:pic>
        <p:nvPicPr>
          <p:cNvPr id="302" name="Google Shape;302;p38"/>
          <p:cNvPicPr preferRelativeResize="0"/>
          <p:nvPr/>
        </p:nvPicPr>
        <p:blipFill>
          <a:blip r:embed="rId3">
            <a:alphaModFix/>
          </a:blip>
          <a:stretch>
            <a:fillRect/>
          </a:stretch>
        </p:blipFill>
        <p:spPr>
          <a:xfrm>
            <a:off x="361325" y="535425"/>
            <a:ext cx="1636375" cy="2036326"/>
          </a:xfrm>
          <a:prstGeom prst="rect">
            <a:avLst/>
          </a:prstGeom>
          <a:noFill/>
          <a:ln>
            <a:noFill/>
          </a:ln>
        </p:spPr>
      </p:pic>
      <p:pic>
        <p:nvPicPr>
          <p:cNvPr id="303" name="Google Shape;303;p38"/>
          <p:cNvPicPr preferRelativeResize="0"/>
          <p:nvPr/>
        </p:nvPicPr>
        <p:blipFill>
          <a:blip r:embed="rId4">
            <a:alphaModFix/>
          </a:blip>
          <a:stretch>
            <a:fillRect/>
          </a:stretch>
        </p:blipFill>
        <p:spPr>
          <a:xfrm>
            <a:off x="2343550" y="535425"/>
            <a:ext cx="1822375" cy="2195926"/>
          </a:xfrm>
          <a:prstGeom prst="rect">
            <a:avLst/>
          </a:prstGeom>
          <a:noFill/>
          <a:ln>
            <a:noFill/>
          </a:ln>
        </p:spPr>
      </p:pic>
      <p:pic>
        <p:nvPicPr>
          <p:cNvPr id="304" name="Google Shape;304;p38"/>
          <p:cNvPicPr preferRelativeResize="0"/>
          <p:nvPr/>
        </p:nvPicPr>
        <p:blipFill>
          <a:blip r:embed="rId5">
            <a:alphaModFix/>
          </a:blip>
          <a:stretch>
            <a:fillRect/>
          </a:stretch>
        </p:blipFill>
        <p:spPr>
          <a:xfrm>
            <a:off x="361325" y="2818875"/>
            <a:ext cx="1672203" cy="2036326"/>
          </a:xfrm>
          <a:prstGeom prst="rect">
            <a:avLst/>
          </a:prstGeom>
          <a:noFill/>
          <a:ln>
            <a:noFill/>
          </a:ln>
        </p:spPr>
      </p:pic>
      <p:pic>
        <p:nvPicPr>
          <p:cNvPr id="305" name="Google Shape;305;p38"/>
          <p:cNvPicPr preferRelativeResize="0"/>
          <p:nvPr/>
        </p:nvPicPr>
        <p:blipFill>
          <a:blip r:embed="rId6">
            <a:alphaModFix/>
          </a:blip>
          <a:stretch>
            <a:fillRect/>
          </a:stretch>
        </p:blipFill>
        <p:spPr>
          <a:xfrm>
            <a:off x="2408950" y="2818875"/>
            <a:ext cx="1781103" cy="2195925"/>
          </a:xfrm>
          <a:prstGeom prst="rect">
            <a:avLst/>
          </a:prstGeom>
          <a:noFill/>
          <a:ln>
            <a:noFill/>
          </a:ln>
        </p:spPr>
      </p:pic>
      <p:pic>
        <p:nvPicPr>
          <p:cNvPr id="306" name="Google Shape;306;p38"/>
          <p:cNvPicPr preferRelativeResize="0"/>
          <p:nvPr/>
        </p:nvPicPr>
        <p:blipFill>
          <a:blip r:embed="rId7">
            <a:alphaModFix/>
          </a:blip>
          <a:stretch>
            <a:fillRect/>
          </a:stretch>
        </p:blipFill>
        <p:spPr>
          <a:xfrm>
            <a:off x="5188175" y="152400"/>
            <a:ext cx="3803424" cy="47448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9"/>
          <p:cNvPicPr preferRelativeResize="0"/>
          <p:nvPr/>
        </p:nvPicPr>
        <p:blipFill>
          <a:blip r:embed="rId3">
            <a:alphaModFix/>
          </a:blip>
          <a:stretch>
            <a:fillRect/>
          </a:stretch>
        </p:blipFill>
        <p:spPr>
          <a:xfrm>
            <a:off x="0" y="532125"/>
            <a:ext cx="3479250" cy="4184689"/>
          </a:xfrm>
          <a:prstGeom prst="rect">
            <a:avLst/>
          </a:prstGeom>
          <a:noFill/>
          <a:ln>
            <a:noFill/>
          </a:ln>
        </p:spPr>
      </p:pic>
      <p:pic>
        <p:nvPicPr>
          <p:cNvPr id="312" name="Google Shape;312;p39"/>
          <p:cNvPicPr preferRelativeResize="0"/>
          <p:nvPr/>
        </p:nvPicPr>
        <p:blipFill>
          <a:blip r:embed="rId4">
            <a:alphaModFix/>
          </a:blip>
          <a:stretch>
            <a:fillRect/>
          </a:stretch>
        </p:blipFill>
        <p:spPr>
          <a:xfrm>
            <a:off x="5828678" y="3080300"/>
            <a:ext cx="3308075" cy="1441675"/>
          </a:xfrm>
          <a:prstGeom prst="rect">
            <a:avLst/>
          </a:prstGeom>
          <a:noFill/>
          <a:ln>
            <a:noFill/>
          </a:ln>
        </p:spPr>
      </p:pic>
      <p:sp>
        <p:nvSpPr>
          <p:cNvPr id="313" name="Google Shape;313;p39"/>
          <p:cNvSpPr txBox="1"/>
          <p:nvPr/>
        </p:nvSpPr>
        <p:spPr>
          <a:xfrm>
            <a:off x="3677900" y="532125"/>
            <a:ext cx="2042400" cy="3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figured out betweenness centrality of all nodes and noticed choosing 0.09 and greater nodes give us important nodes in dispersed regions. We then highlighted those nodes in hope that we might be able to link it with some other measure on our way.</a:t>
            </a:r>
            <a:endParaRPr sz="1800">
              <a:solidFill>
                <a:schemeClr val="dk2"/>
              </a:solidFill>
              <a:latin typeface="Open Sans"/>
              <a:ea typeface="Open Sans"/>
              <a:cs typeface="Open Sans"/>
              <a:sym typeface="Open Sans"/>
            </a:endParaRPr>
          </a:p>
        </p:txBody>
      </p:sp>
      <p:pic>
        <p:nvPicPr>
          <p:cNvPr id="314" name="Google Shape;314;p39"/>
          <p:cNvPicPr preferRelativeResize="0"/>
          <p:nvPr/>
        </p:nvPicPr>
        <p:blipFill>
          <a:blip r:embed="rId5">
            <a:alphaModFix/>
          </a:blip>
          <a:stretch>
            <a:fillRect/>
          </a:stretch>
        </p:blipFill>
        <p:spPr>
          <a:xfrm>
            <a:off x="5918949" y="114025"/>
            <a:ext cx="3127525" cy="2488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0"/>
          <p:cNvPicPr preferRelativeResize="0"/>
          <p:nvPr/>
        </p:nvPicPr>
        <p:blipFill>
          <a:blip r:embed="rId3">
            <a:alphaModFix/>
          </a:blip>
          <a:stretch>
            <a:fillRect/>
          </a:stretch>
        </p:blipFill>
        <p:spPr>
          <a:xfrm>
            <a:off x="46725" y="0"/>
            <a:ext cx="2750549" cy="3308225"/>
          </a:xfrm>
          <a:prstGeom prst="rect">
            <a:avLst/>
          </a:prstGeom>
          <a:noFill/>
          <a:ln>
            <a:noFill/>
          </a:ln>
        </p:spPr>
      </p:pic>
      <p:pic>
        <p:nvPicPr>
          <p:cNvPr id="320" name="Google Shape;320;p40"/>
          <p:cNvPicPr preferRelativeResize="0"/>
          <p:nvPr/>
        </p:nvPicPr>
        <p:blipFill>
          <a:blip r:embed="rId4">
            <a:alphaModFix/>
          </a:blip>
          <a:stretch>
            <a:fillRect/>
          </a:stretch>
        </p:blipFill>
        <p:spPr>
          <a:xfrm>
            <a:off x="2855575" y="304800"/>
            <a:ext cx="3200251" cy="2696025"/>
          </a:xfrm>
          <a:prstGeom prst="rect">
            <a:avLst/>
          </a:prstGeom>
          <a:noFill/>
          <a:ln>
            <a:noFill/>
          </a:ln>
        </p:spPr>
      </p:pic>
      <p:sp>
        <p:nvSpPr>
          <p:cNvPr id="321" name="Google Shape;321;p40"/>
          <p:cNvSpPr txBox="1"/>
          <p:nvPr/>
        </p:nvSpPr>
        <p:spPr>
          <a:xfrm>
            <a:off x="287500" y="3382600"/>
            <a:ext cx="83364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noticed points with high closeness centrality are in the range -10 to 10 Latitude and some </a:t>
            </a:r>
            <a:r>
              <a:rPr lang="en" sz="1800">
                <a:latin typeface="Times New Roman"/>
                <a:ea typeface="Times New Roman"/>
                <a:cs typeface="Times New Roman"/>
                <a:sym typeface="Times New Roman"/>
              </a:rPr>
              <a:t>being near 15 in the mexican region. So we colored them differently when highlighting them. First thought was that the node near the equator could be an important point and hence we tested it out in the robustness part. Also the points in the Mexican region are important because of the most narrow landscape in bird’s complete network.</a:t>
            </a:r>
            <a:endParaRPr sz="1800">
              <a:solidFill>
                <a:schemeClr val="dk2"/>
              </a:solidFill>
              <a:latin typeface="Open Sans"/>
              <a:ea typeface="Open Sans"/>
              <a:cs typeface="Open Sans"/>
              <a:sym typeface="Open Sans"/>
            </a:endParaRPr>
          </a:p>
        </p:txBody>
      </p:sp>
      <p:pic>
        <p:nvPicPr>
          <p:cNvPr id="322" name="Google Shape;322;p40"/>
          <p:cNvPicPr preferRelativeResize="0"/>
          <p:nvPr/>
        </p:nvPicPr>
        <p:blipFill>
          <a:blip r:embed="rId5">
            <a:alphaModFix/>
          </a:blip>
          <a:stretch>
            <a:fillRect/>
          </a:stretch>
        </p:blipFill>
        <p:spPr>
          <a:xfrm>
            <a:off x="6149924" y="1119824"/>
            <a:ext cx="2889375" cy="76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152400" y="152400"/>
            <a:ext cx="2871899" cy="3454175"/>
          </a:xfrm>
          <a:prstGeom prst="rect">
            <a:avLst/>
          </a:prstGeom>
          <a:noFill/>
          <a:ln>
            <a:noFill/>
          </a:ln>
        </p:spPr>
      </p:pic>
      <p:pic>
        <p:nvPicPr>
          <p:cNvPr id="328" name="Google Shape;328;p41"/>
          <p:cNvPicPr preferRelativeResize="0"/>
          <p:nvPr/>
        </p:nvPicPr>
        <p:blipFill>
          <a:blip r:embed="rId4">
            <a:alphaModFix/>
          </a:blip>
          <a:stretch>
            <a:fillRect/>
          </a:stretch>
        </p:blipFill>
        <p:spPr>
          <a:xfrm>
            <a:off x="2949225" y="185695"/>
            <a:ext cx="5062526" cy="1242400"/>
          </a:xfrm>
          <a:prstGeom prst="rect">
            <a:avLst/>
          </a:prstGeom>
          <a:noFill/>
          <a:ln>
            <a:noFill/>
          </a:ln>
        </p:spPr>
      </p:pic>
      <p:sp>
        <p:nvSpPr>
          <p:cNvPr id="329" name="Google Shape;329;p41"/>
          <p:cNvSpPr txBox="1"/>
          <p:nvPr/>
        </p:nvSpPr>
        <p:spPr>
          <a:xfrm>
            <a:off x="152400" y="3718700"/>
            <a:ext cx="88257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Formed Communities using networkX </a:t>
            </a:r>
            <a:r>
              <a:rPr lang="en" sz="1800">
                <a:latin typeface="Times New Roman"/>
                <a:ea typeface="Times New Roman"/>
                <a:cs typeface="Times New Roman"/>
                <a:sym typeface="Times New Roman"/>
              </a:rPr>
              <a:t>inbuilt</a:t>
            </a:r>
            <a:r>
              <a:rPr lang="en" sz="1800">
                <a:latin typeface="Times New Roman"/>
                <a:ea typeface="Times New Roman"/>
                <a:cs typeface="Times New Roman"/>
                <a:sym typeface="Times New Roman"/>
              </a:rPr>
              <a:t> function and noticed an important pattern. The nodes which had high betweenness centrality were nicely distributed along these communities. Also these communities represent different regions of the bird network as represented by the subsequent graph.</a:t>
            </a:r>
            <a:endParaRPr sz="1800">
              <a:solidFill>
                <a:schemeClr val="dk2"/>
              </a:solidFill>
              <a:latin typeface="Open Sans"/>
              <a:ea typeface="Open Sans"/>
              <a:cs typeface="Open Sans"/>
              <a:sym typeface="Open Sans"/>
            </a:endParaRPr>
          </a:p>
        </p:txBody>
      </p:sp>
      <p:pic>
        <p:nvPicPr>
          <p:cNvPr id="330" name="Google Shape;330;p41"/>
          <p:cNvPicPr preferRelativeResize="0"/>
          <p:nvPr/>
        </p:nvPicPr>
        <p:blipFill>
          <a:blip r:embed="rId5">
            <a:alphaModFix/>
          </a:blip>
          <a:stretch>
            <a:fillRect/>
          </a:stretch>
        </p:blipFill>
        <p:spPr>
          <a:xfrm>
            <a:off x="3176699" y="1580495"/>
            <a:ext cx="1653803" cy="1985805"/>
          </a:xfrm>
          <a:prstGeom prst="rect">
            <a:avLst/>
          </a:prstGeom>
          <a:noFill/>
          <a:ln>
            <a:noFill/>
          </a:ln>
        </p:spPr>
      </p:pic>
      <p:pic>
        <p:nvPicPr>
          <p:cNvPr id="331" name="Google Shape;331;p41"/>
          <p:cNvPicPr preferRelativeResize="0"/>
          <p:nvPr/>
        </p:nvPicPr>
        <p:blipFill>
          <a:blip r:embed="rId6">
            <a:alphaModFix/>
          </a:blip>
          <a:stretch>
            <a:fillRect/>
          </a:stretch>
        </p:blipFill>
        <p:spPr>
          <a:xfrm>
            <a:off x="5054926" y="2270698"/>
            <a:ext cx="2782774" cy="51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557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we are the nodes of our network?</a:t>
            </a:r>
            <a:endParaRPr sz="3000"/>
          </a:p>
        </p:txBody>
      </p:sp>
      <p:sp>
        <p:nvSpPr>
          <p:cNvPr id="85" name="Google Shape;85;p15"/>
          <p:cNvSpPr txBox="1"/>
          <p:nvPr>
            <p:ph idx="1" type="body"/>
          </p:nvPr>
        </p:nvSpPr>
        <p:spPr>
          <a:xfrm>
            <a:off x="548550" y="1114950"/>
            <a:ext cx="3388800" cy="44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Nodes are important bird areas. </a:t>
            </a:r>
            <a:endParaRPr sz="1900">
              <a:solidFill>
                <a:srgbClr val="000000"/>
              </a:solidFill>
            </a:endParaRPr>
          </a:p>
        </p:txBody>
      </p:sp>
      <p:sp>
        <p:nvSpPr>
          <p:cNvPr id="86" name="Google Shape;86;p15"/>
          <p:cNvSpPr txBox="1"/>
          <p:nvPr/>
        </p:nvSpPr>
        <p:spPr>
          <a:xfrm>
            <a:off x="455100" y="3875275"/>
            <a:ext cx="8233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latin typeface="Times New Roman"/>
                <a:ea typeface="Times New Roman"/>
                <a:cs typeface="Times New Roman"/>
                <a:sym typeface="Times New Roman"/>
              </a:rPr>
              <a:t>Edges will represent bird movement from one area to another. It consists of two attributes, namely, bird species and number of birds. </a:t>
            </a:r>
            <a:r>
              <a:rPr lang="en" sz="1800">
                <a:latin typeface="Open Sans"/>
                <a:ea typeface="Open Sans"/>
                <a:cs typeface="Open Sans"/>
                <a:sym typeface="Open Sans"/>
              </a:rPr>
              <a:t>  </a:t>
            </a:r>
            <a:endParaRPr sz="1800">
              <a:solidFill>
                <a:schemeClr val="dk2"/>
              </a:solidFill>
              <a:latin typeface="Open Sans"/>
              <a:ea typeface="Open Sans"/>
              <a:cs typeface="Open Sans"/>
              <a:sym typeface="Open Sans"/>
            </a:endParaRPr>
          </a:p>
        </p:txBody>
      </p:sp>
      <p:sp>
        <p:nvSpPr>
          <p:cNvPr id="87" name="Google Shape;87;p15"/>
          <p:cNvSpPr txBox="1"/>
          <p:nvPr/>
        </p:nvSpPr>
        <p:spPr>
          <a:xfrm>
            <a:off x="441625" y="2319488"/>
            <a:ext cx="7699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latin typeface="Times New Roman"/>
                <a:ea typeface="Times New Roman"/>
                <a:cs typeface="Times New Roman"/>
                <a:sym typeface="Times New Roman"/>
              </a:rPr>
              <a:t>We are expecting around 10,000 nodes spread mostly over the American and Asian continents, analysing potential hotspots for few species of migratory birds.</a:t>
            </a:r>
            <a:endParaRPr sz="1800">
              <a:solidFill>
                <a:schemeClr val="dk2"/>
              </a:solidFill>
              <a:latin typeface="Open Sans"/>
              <a:ea typeface="Open Sans"/>
              <a:cs typeface="Open Sans"/>
              <a:sym typeface="Open Sans"/>
            </a:endParaRPr>
          </a:p>
        </p:txBody>
      </p:sp>
      <p:sp>
        <p:nvSpPr>
          <p:cNvPr id="88" name="Google Shape;88;p15"/>
          <p:cNvSpPr txBox="1"/>
          <p:nvPr>
            <p:ph type="title"/>
          </p:nvPr>
        </p:nvSpPr>
        <p:spPr>
          <a:xfrm>
            <a:off x="355025" y="15879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How many nodes are we expecting?</a:t>
            </a:r>
            <a:endParaRPr sz="3000"/>
          </a:p>
        </p:txBody>
      </p:sp>
      <p:sp>
        <p:nvSpPr>
          <p:cNvPr id="89" name="Google Shape;89;p15"/>
          <p:cNvSpPr txBox="1"/>
          <p:nvPr>
            <p:ph type="title"/>
          </p:nvPr>
        </p:nvSpPr>
        <p:spPr>
          <a:xfrm>
            <a:off x="355025" y="31678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are the links/edges in the network?</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a:blip r:embed="rId3">
            <a:alphaModFix/>
          </a:blip>
          <a:stretch>
            <a:fillRect/>
          </a:stretch>
        </p:blipFill>
        <p:spPr>
          <a:xfrm>
            <a:off x="5301900" y="80375"/>
            <a:ext cx="3628125" cy="2347600"/>
          </a:xfrm>
          <a:prstGeom prst="rect">
            <a:avLst/>
          </a:prstGeom>
          <a:noFill/>
          <a:ln>
            <a:noFill/>
          </a:ln>
        </p:spPr>
      </p:pic>
      <p:pic>
        <p:nvPicPr>
          <p:cNvPr id="337" name="Google Shape;337;p42"/>
          <p:cNvPicPr preferRelativeResize="0"/>
          <p:nvPr/>
        </p:nvPicPr>
        <p:blipFill>
          <a:blip r:embed="rId4">
            <a:alphaModFix/>
          </a:blip>
          <a:stretch>
            <a:fillRect/>
          </a:stretch>
        </p:blipFill>
        <p:spPr>
          <a:xfrm>
            <a:off x="152400" y="152400"/>
            <a:ext cx="2261975" cy="2702025"/>
          </a:xfrm>
          <a:prstGeom prst="rect">
            <a:avLst/>
          </a:prstGeom>
          <a:noFill/>
          <a:ln>
            <a:noFill/>
          </a:ln>
        </p:spPr>
      </p:pic>
      <p:sp>
        <p:nvSpPr>
          <p:cNvPr id="338" name="Google Shape;338;p42"/>
          <p:cNvSpPr txBox="1"/>
          <p:nvPr/>
        </p:nvSpPr>
        <p:spPr>
          <a:xfrm>
            <a:off x="275500" y="3046500"/>
            <a:ext cx="8690400" cy="18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Found out about Ecological Corridors - Regions connecting different wildlife populations </a:t>
            </a:r>
            <a:r>
              <a:rPr lang="en" sz="1800">
                <a:latin typeface="Times New Roman"/>
                <a:ea typeface="Times New Roman"/>
                <a:cs typeface="Times New Roman"/>
                <a:sym typeface="Times New Roman"/>
              </a:rPr>
              <a:t>separated</a:t>
            </a:r>
            <a:r>
              <a:rPr lang="en" sz="1800">
                <a:latin typeface="Times New Roman"/>
                <a:ea typeface="Times New Roman"/>
                <a:cs typeface="Times New Roman"/>
                <a:sym typeface="Times New Roman"/>
              </a:rPr>
              <a:t> by human </a:t>
            </a:r>
            <a:r>
              <a:rPr lang="en" sz="1800">
                <a:latin typeface="Times New Roman"/>
                <a:ea typeface="Times New Roman"/>
                <a:cs typeface="Times New Roman"/>
                <a:sym typeface="Times New Roman"/>
              </a:rPr>
              <a:t>activities/buildings.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Also calculated other metrics which just proved the high dense nature of the graph.</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Conducted a p-value test on the degree-distribution to check whether it follows a Poisson Distribution but it doesn’t.</a:t>
            </a:r>
            <a:endParaRPr sz="1800">
              <a:latin typeface="Times New Roman"/>
              <a:ea typeface="Times New Roman"/>
              <a:cs typeface="Times New Roman"/>
              <a:sym typeface="Times New Roman"/>
            </a:endParaRPr>
          </a:p>
        </p:txBody>
      </p:sp>
      <p:pic>
        <p:nvPicPr>
          <p:cNvPr id="339" name="Google Shape;339;p42"/>
          <p:cNvPicPr preferRelativeResize="0"/>
          <p:nvPr/>
        </p:nvPicPr>
        <p:blipFill>
          <a:blip r:embed="rId5">
            <a:alphaModFix/>
          </a:blip>
          <a:stretch>
            <a:fillRect/>
          </a:stretch>
        </p:blipFill>
        <p:spPr>
          <a:xfrm>
            <a:off x="2414375" y="328800"/>
            <a:ext cx="2831424" cy="1592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 Reconstruction</a:t>
            </a:r>
            <a:endParaRPr/>
          </a:p>
        </p:txBody>
      </p:sp>
      <p:sp>
        <p:nvSpPr>
          <p:cNvPr id="345" name="Google Shape;345;p43"/>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Cost Function</a:t>
            </a:r>
            <a:endParaRPr>
              <a:solidFill>
                <a:srgbClr val="4A86E8"/>
              </a:solidFill>
            </a:endParaRPr>
          </a:p>
          <a:p>
            <a:pPr indent="0" lvl="0" marL="0" rtl="0" algn="ctr">
              <a:spcBef>
                <a:spcPts val="0"/>
              </a:spcBef>
              <a:spcAft>
                <a:spcPts val="0"/>
              </a:spcAft>
              <a:buNone/>
            </a:pPr>
            <a:r>
              <a:rPr lang="en">
                <a:solidFill>
                  <a:srgbClr val="4A86E8"/>
                </a:solidFill>
              </a:rPr>
              <a:t>Trail Reconstruction Algorithm</a:t>
            </a:r>
            <a:endParaRPr>
              <a:solidFill>
                <a:srgbClr val="4A86E8"/>
              </a:solidFill>
            </a:endParaRPr>
          </a:p>
          <a:p>
            <a:pPr indent="0" lvl="0" marL="0" rtl="0" algn="ctr">
              <a:spcBef>
                <a:spcPts val="0"/>
              </a:spcBef>
              <a:spcAft>
                <a:spcPts val="0"/>
              </a:spcAft>
              <a:buNone/>
            </a:pPr>
            <a:r>
              <a:rPr lang="en">
                <a:solidFill>
                  <a:srgbClr val="4A86E8"/>
                </a:solidFill>
              </a:rPr>
              <a:t>Vulnerable Nodes</a:t>
            </a:r>
            <a:endParaRPr>
              <a:solidFill>
                <a:srgbClr val="4A86E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4"/>
          <p:cNvPicPr preferRelativeResize="0"/>
          <p:nvPr/>
        </p:nvPicPr>
        <p:blipFill>
          <a:blip r:embed="rId3">
            <a:alphaModFix/>
          </a:blip>
          <a:stretch>
            <a:fillRect/>
          </a:stretch>
        </p:blipFill>
        <p:spPr>
          <a:xfrm>
            <a:off x="401600" y="413400"/>
            <a:ext cx="3693301" cy="4577701"/>
          </a:xfrm>
          <a:prstGeom prst="rect">
            <a:avLst/>
          </a:prstGeom>
          <a:noFill/>
          <a:ln>
            <a:noFill/>
          </a:ln>
        </p:spPr>
      </p:pic>
      <p:sp>
        <p:nvSpPr>
          <p:cNvPr id="351" name="Google Shape;351;p44"/>
          <p:cNvSpPr txBox="1"/>
          <p:nvPr>
            <p:ph idx="4294967295" type="subTitle"/>
          </p:nvPr>
        </p:nvSpPr>
        <p:spPr>
          <a:xfrm>
            <a:off x="1325850" y="-3"/>
            <a:ext cx="23709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Node Locator</a:t>
            </a:r>
            <a:endParaRPr>
              <a:solidFill>
                <a:srgbClr val="4A86E8"/>
              </a:solidFill>
            </a:endParaRPr>
          </a:p>
        </p:txBody>
      </p:sp>
      <p:pic>
        <p:nvPicPr>
          <p:cNvPr id="352" name="Google Shape;352;p44"/>
          <p:cNvPicPr preferRelativeResize="0"/>
          <p:nvPr/>
        </p:nvPicPr>
        <p:blipFill>
          <a:blip r:embed="rId4">
            <a:alphaModFix/>
          </a:blip>
          <a:stretch>
            <a:fillRect/>
          </a:stretch>
        </p:blipFill>
        <p:spPr>
          <a:xfrm>
            <a:off x="4399701" y="589500"/>
            <a:ext cx="4744301" cy="4136437"/>
          </a:xfrm>
          <a:prstGeom prst="rect">
            <a:avLst/>
          </a:prstGeom>
          <a:noFill/>
          <a:ln>
            <a:noFill/>
          </a:ln>
        </p:spPr>
      </p:pic>
      <p:sp>
        <p:nvSpPr>
          <p:cNvPr id="353" name="Google Shape;353;p44"/>
          <p:cNvSpPr txBox="1"/>
          <p:nvPr>
            <p:ph idx="4294967295" type="subTitle"/>
          </p:nvPr>
        </p:nvSpPr>
        <p:spPr>
          <a:xfrm>
            <a:off x="6227850" y="191022"/>
            <a:ext cx="23709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Bird Trails</a:t>
            </a:r>
            <a:endParaRPr>
              <a:solidFill>
                <a:srgbClr val="4A86E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Shortest Trail Traversal</a:t>
            </a:r>
            <a:endParaRPr/>
          </a:p>
        </p:txBody>
      </p:sp>
      <p:sp>
        <p:nvSpPr>
          <p:cNvPr id="359" name="Google Shape;359;p45"/>
          <p:cNvSpPr txBox="1"/>
          <p:nvPr/>
        </p:nvSpPr>
        <p:spPr>
          <a:xfrm>
            <a:off x="427350" y="1240825"/>
            <a:ext cx="8199300" cy="355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dk2"/>
                </a:solidFill>
                <a:latin typeface="Open Sans"/>
                <a:ea typeface="Open Sans"/>
                <a:cs typeface="Open Sans"/>
                <a:sym typeface="Open Sans"/>
              </a:rPr>
              <a:t>Algorithm</a:t>
            </a:r>
            <a:endParaRPr sz="1800" u="sng">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AutoNum type="arabicParenR"/>
            </a:pPr>
            <a:r>
              <a:rPr lang="en" sz="1800">
                <a:solidFill>
                  <a:schemeClr val="dk2"/>
                </a:solidFill>
                <a:latin typeface="Open Sans"/>
                <a:ea typeface="Open Sans"/>
                <a:cs typeface="Open Sans"/>
                <a:sym typeface="Open Sans"/>
              </a:rPr>
              <a:t>Brute Force - fast for trail cost computation, exponentially expensive</a:t>
            </a:r>
            <a:br>
              <a:rPr lang="en" sz="1800">
                <a:solidFill>
                  <a:schemeClr val="dk2"/>
                </a:solidFill>
                <a:latin typeface="Open Sans"/>
                <a:ea typeface="Open Sans"/>
                <a:cs typeface="Open Sans"/>
                <a:sym typeface="Open Sans"/>
              </a:rPr>
            </a:br>
            <a:r>
              <a:rPr lang="en" sz="1800">
                <a:solidFill>
                  <a:schemeClr val="dk2"/>
                </a:solidFill>
                <a:latin typeface="Open Sans"/>
                <a:ea typeface="Open Sans"/>
                <a:cs typeface="Open Sans"/>
                <a:sym typeface="Open Sans"/>
              </a:rPr>
              <a:t>                        </a:t>
            </a:r>
            <a:r>
              <a:rPr lang="en" sz="1800">
                <a:solidFill>
                  <a:schemeClr val="dk2"/>
                </a:solidFill>
                <a:latin typeface="Open Sans"/>
                <a:ea typeface="Open Sans"/>
                <a:cs typeface="Open Sans"/>
                <a:sym typeface="Open Sans"/>
              </a:rPr>
              <a:t>f</a:t>
            </a:r>
            <a:r>
              <a:rPr lang="en" sz="1800">
                <a:solidFill>
                  <a:schemeClr val="dk2"/>
                </a:solidFill>
                <a:latin typeface="Open Sans"/>
                <a:ea typeface="Open Sans"/>
                <a:cs typeface="Open Sans"/>
                <a:sym typeface="Open Sans"/>
              </a:rPr>
              <a:t>or entire network, hence not suitable</a:t>
            </a:r>
            <a:endParaRPr sz="1800">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AutoNum type="arabicParenR"/>
            </a:pPr>
            <a:r>
              <a:rPr lang="en" sz="1800">
                <a:solidFill>
                  <a:schemeClr val="dk2"/>
                </a:solidFill>
                <a:latin typeface="Open Sans"/>
                <a:ea typeface="Open Sans"/>
                <a:cs typeface="Open Sans"/>
                <a:sym typeface="Open Sans"/>
              </a:rPr>
              <a:t>Optimised Algorithm - Time Complexity: O(V*E)</a:t>
            </a:r>
            <a:br>
              <a:rPr lang="en" sz="1800">
                <a:solidFill>
                  <a:schemeClr val="dk2"/>
                </a:solidFill>
                <a:latin typeface="Open Sans"/>
                <a:ea typeface="Open Sans"/>
                <a:cs typeface="Open Sans"/>
                <a:sym typeface="Open Sans"/>
              </a:rPr>
            </a:br>
            <a:r>
              <a:rPr lang="en" sz="1800">
                <a:solidFill>
                  <a:schemeClr val="dk2"/>
                </a:solidFill>
                <a:latin typeface="Open Sans"/>
                <a:ea typeface="Open Sans"/>
                <a:cs typeface="Open Sans"/>
                <a:sym typeface="Open Sans"/>
              </a:rPr>
              <a:t>Computes least cost and returns path of travel by </a:t>
            </a:r>
            <a:r>
              <a:rPr lang="en" sz="1800">
                <a:solidFill>
                  <a:schemeClr val="dk2"/>
                </a:solidFill>
                <a:latin typeface="Open Sans"/>
                <a:ea typeface="Open Sans"/>
                <a:cs typeface="Open Sans"/>
                <a:sym typeface="Open Sans"/>
              </a:rPr>
              <a:t>backpropagation</a:t>
            </a:r>
            <a:r>
              <a:rPr lang="en" sz="1800">
                <a:solidFill>
                  <a:schemeClr val="dk2"/>
                </a:solidFill>
                <a:latin typeface="Open Sans"/>
                <a:ea typeface="Open Sans"/>
                <a:cs typeface="Open Sans"/>
                <a:sym typeface="Open Sans"/>
              </a:rPr>
              <a:t> through predecessors</a:t>
            </a:r>
            <a:endParaRPr sz="18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311700" y="2390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p:txBody>
      </p:sp>
      <p:sp>
        <p:nvSpPr>
          <p:cNvPr id="365" name="Google Shape;365;p46"/>
          <p:cNvSpPr txBox="1"/>
          <p:nvPr>
            <p:ph idx="4294967295" type="subTitle"/>
          </p:nvPr>
        </p:nvSpPr>
        <p:spPr>
          <a:xfrm>
            <a:off x="450600" y="1010825"/>
            <a:ext cx="41214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Limitations of simple cost function</a:t>
            </a:r>
            <a:endParaRPr>
              <a:solidFill>
                <a:srgbClr val="4A86E8"/>
              </a:solidFill>
            </a:endParaRPr>
          </a:p>
        </p:txBody>
      </p:sp>
      <p:pic>
        <p:nvPicPr>
          <p:cNvPr id="366" name="Google Shape;366;p46"/>
          <p:cNvPicPr preferRelativeResize="0"/>
          <p:nvPr/>
        </p:nvPicPr>
        <p:blipFill>
          <a:blip r:embed="rId3">
            <a:alphaModFix/>
          </a:blip>
          <a:stretch>
            <a:fillRect/>
          </a:stretch>
        </p:blipFill>
        <p:spPr>
          <a:xfrm>
            <a:off x="804788" y="1664675"/>
            <a:ext cx="3181325" cy="3096050"/>
          </a:xfrm>
          <a:prstGeom prst="rect">
            <a:avLst/>
          </a:prstGeom>
          <a:noFill/>
          <a:ln>
            <a:noFill/>
          </a:ln>
        </p:spPr>
      </p:pic>
      <p:pic>
        <p:nvPicPr>
          <p:cNvPr id="367" name="Google Shape;367;p46"/>
          <p:cNvPicPr preferRelativeResize="0"/>
          <p:nvPr/>
        </p:nvPicPr>
        <p:blipFill>
          <a:blip r:embed="rId4">
            <a:alphaModFix/>
          </a:blip>
          <a:stretch>
            <a:fillRect/>
          </a:stretch>
        </p:blipFill>
        <p:spPr>
          <a:xfrm>
            <a:off x="4215537" y="1593513"/>
            <a:ext cx="4449401" cy="3238375"/>
          </a:xfrm>
          <a:prstGeom prst="rect">
            <a:avLst/>
          </a:prstGeom>
          <a:noFill/>
          <a:ln>
            <a:noFill/>
          </a:ln>
        </p:spPr>
      </p:pic>
      <p:pic>
        <p:nvPicPr>
          <p:cNvPr id="368" name="Google Shape;368;p46"/>
          <p:cNvPicPr preferRelativeResize="0"/>
          <p:nvPr/>
        </p:nvPicPr>
        <p:blipFill>
          <a:blip r:embed="rId5">
            <a:alphaModFix/>
          </a:blip>
          <a:stretch>
            <a:fillRect/>
          </a:stretch>
        </p:blipFill>
        <p:spPr>
          <a:xfrm>
            <a:off x="4925763" y="239063"/>
            <a:ext cx="3028950" cy="119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431475" y="64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p:txBody>
      </p:sp>
      <p:sp>
        <p:nvSpPr>
          <p:cNvPr id="374" name="Google Shape;374;p47"/>
          <p:cNvSpPr txBox="1"/>
          <p:nvPr>
            <p:ph idx="4294967295" type="subTitle"/>
          </p:nvPr>
        </p:nvSpPr>
        <p:spPr>
          <a:xfrm>
            <a:off x="2631063" y="145625"/>
            <a:ext cx="4121400" cy="5895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4A86E8"/>
              </a:buClr>
              <a:buSzPct val="100000"/>
              <a:buChar char="-"/>
            </a:pPr>
            <a:r>
              <a:rPr lang="en">
                <a:solidFill>
                  <a:srgbClr val="4A86E8"/>
                </a:solidFill>
              </a:rPr>
              <a:t>Experimenting with</a:t>
            </a:r>
            <a:r>
              <a:rPr lang="en">
                <a:solidFill>
                  <a:srgbClr val="4A86E8"/>
                </a:solidFill>
              </a:rPr>
              <a:t> cost function</a:t>
            </a:r>
            <a:endParaRPr>
              <a:solidFill>
                <a:srgbClr val="4A86E8"/>
              </a:solidFill>
            </a:endParaRPr>
          </a:p>
        </p:txBody>
      </p:sp>
      <p:pic>
        <p:nvPicPr>
          <p:cNvPr id="375" name="Google Shape;375;p47"/>
          <p:cNvPicPr preferRelativeResize="0"/>
          <p:nvPr/>
        </p:nvPicPr>
        <p:blipFill>
          <a:blip r:embed="rId3">
            <a:alphaModFix/>
          </a:blip>
          <a:stretch>
            <a:fillRect/>
          </a:stretch>
        </p:blipFill>
        <p:spPr>
          <a:xfrm>
            <a:off x="431475" y="907975"/>
            <a:ext cx="2987674" cy="1216016"/>
          </a:xfrm>
          <a:prstGeom prst="rect">
            <a:avLst/>
          </a:prstGeom>
          <a:noFill/>
          <a:ln>
            <a:noFill/>
          </a:ln>
        </p:spPr>
      </p:pic>
      <p:pic>
        <p:nvPicPr>
          <p:cNvPr id="376" name="Google Shape;376;p47"/>
          <p:cNvPicPr preferRelativeResize="0"/>
          <p:nvPr/>
        </p:nvPicPr>
        <p:blipFill>
          <a:blip r:embed="rId4">
            <a:alphaModFix/>
          </a:blip>
          <a:stretch>
            <a:fillRect/>
          </a:stretch>
        </p:blipFill>
        <p:spPr>
          <a:xfrm>
            <a:off x="311700" y="2259600"/>
            <a:ext cx="3107451" cy="2572401"/>
          </a:xfrm>
          <a:prstGeom prst="rect">
            <a:avLst/>
          </a:prstGeom>
          <a:noFill/>
          <a:ln>
            <a:noFill/>
          </a:ln>
        </p:spPr>
      </p:pic>
      <p:pic>
        <p:nvPicPr>
          <p:cNvPr id="377" name="Google Shape;377;p47"/>
          <p:cNvPicPr preferRelativeResize="0"/>
          <p:nvPr/>
        </p:nvPicPr>
        <p:blipFill>
          <a:blip r:embed="rId5">
            <a:alphaModFix/>
          </a:blip>
          <a:stretch>
            <a:fillRect/>
          </a:stretch>
        </p:blipFill>
        <p:spPr>
          <a:xfrm>
            <a:off x="4572000" y="727575"/>
            <a:ext cx="3182875" cy="1292950"/>
          </a:xfrm>
          <a:prstGeom prst="rect">
            <a:avLst/>
          </a:prstGeom>
          <a:noFill/>
          <a:ln>
            <a:noFill/>
          </a:ln>
        </p:spPr>
      </p:pic>
      <p:pic>
        <p:nvPicPr>
          <p:cNvPr id="378" name="Google Shape;378;p47"/>
          <p:cNvPicPr preferRelativeResize="0"/>
          <p:nvPr/>
        </p:nvPicPr>
        <p:blipFill>
          <a:blip r:embed="rId6">
            <a:alphaModFix/>
          </a:blip>
          <a:stretch>
            <a:fillRect/>
          </a:stretch>
        </p:blipFill>
        <p:spPr>
          <a:xfrm>
            <a:off x="6156325" y="3224975"/>
            <a:ext cx="2987675" cy="1802482"/>
          </a:xfrm>
          <a:prstGeom prst="rect">
            <a:avLst/>
          </a:prstGeom>
          <a:noFill/>
          <a:ln>
            <a:noFill/>
          </a:ln>
        </p:spPr>
      </p:pic>
      <p:pic>
        <p:nvPicPr>
          <p:cNvPr id="379" name="Google Shape;379;p47"/>
          <p:cNvPicPr preferRelativeResize="0"/>
          <p:nvPr/>
        </p:nvPicPr>
        <p:blipFill>
          <a:blip r:embed="rId7">
            <a:alphaModFix/>
          </a:blip>
          <a:stretch>
            <a:fillRect/>
          </a:stretch>
        </p:blipFill>
        <p:spPr>
          <a:xfrm>
            <a:off x="3670262" y="2124000"/>
            <a:ext cx="2987675" cy="1469065"/>
          </a:xfrm>
          <a:prstGeom prst="rect">
            <a:avLst/>
          </a:prstGeom>
          <a:noFill/>
          <a:ln>
            <a:noFill/>
          </a:ln>
        </p:spPr>
      </p:pic>
      <p:pic>
        <p:nvPicPr>
          <p:cNvPr id="380" name="Google Shape;380;p47"/>
          <p:cNvPicPr preferRelativeResize="0"/>
          <p:nvPr/>
        </p:nvPicPr>
        <p:blipFill>
          <a:blip r:embed="rId8">
            <a:alphaModFix/>
          </a:blip>
          <a:stretch>
            <a:fillRect/>
          </a:stretch>
        </p:blipFill>
        <p:spPr>
          <a:xfrm>
            <a:off x="3464726" y="3696549"/>
            <a:ext cx="2646025" cy="313275"/>
          </a:xfrm>
          <a:prstGeom prst="rect">
            <a:avLst/>
          </a:prstGeom>
          <a:noFill/>
          <a:ln>
            <a:noFill/>
          </a:ln>
        </p:spPr>
      </p:pic>
      <p:pic>
        <p:nvPicPr>
          <p:cNvPr id="381" name="Google Shape;381;p47"/>
          <p:cNvPicPr preferRelativeResize="0"/>
          <p:nvPr/>
        </p:nvPicPr>
        <p:blipFill>
          <a:blip r:embed="rId9">
            <a:alphaModFix/>
          </a:blip>
          <a:stretch>
            <a:fillRect/>
          </a:stretch>
        </p:blipFill>
        <p:spPr>
          <a:xfrm>
            <a:off x="3618443" y="4113293"/>
            <a:ext cx="2338575" cy="782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431475" y="64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t>
            </a:r>
            <a:r>
              <a:rPr lang="en"/>
              <a:t>Cost Function</a:t>
            </a:r>
            <a:endParaRPr/>
          </a:p>
        </p:txBody>
      </p:sp>
      <p:pic>
        <p:nvPicPr>
          <p:cNvPr id="387" name="Google Shape;387;p48"/>
          <p:cNvPicPr preferRelativeResize="0"/>
          <p:nvPr/>
        </p:nvPicPr>
        <p:blipFill>
          <a:blip r:embed="rId3">
            <a:alphaModFix/>
          </a:blip>
          <a:stretch>
            <a:fillRect/>
          </a:stretch>
        </p:blipFill>
        <p:spPr>
          <a:xfrm>
            <a:off x="345025" y="773650"/>
            <a:ext cx="2354075" cy="1917350"/>
          </a:xfrm>
          <a:prstGeom prst="rect">
            <a:avLst/>
          </a:prstGeom>
          <a:noFill/>
          <a:ln>
            <a:noFill/>
          </a:ln>
        </p:spPr>
      </p:pic>
      <p:pic>
        <p:nvPicPr>
          <p:cNvPr id="388" name="Google Shape;388;p48"/>
          <p:cNvPicPr preferRelativeResize="0"/>
          <p:nvPr/>
        </p:nvPicPr>
        <p:blipFill>
          <a:blip r:embed="rId4">
            <a:alphaModFix/>
          </a:blip>
          <a:stretch>
            <a:fillRect/>
          </a:stretch>
        </p:blipFill>
        <p:spPr>
          <a:xfrm>
            <a:off x="345025" y="2691000"/>
            <a:ext cx="2354075" cy="616405"/>
          </a:xfrm>
          <a:prstGeom prst="rect">
            <a:avLst/>
          </a:prstGeom>
          <a:noFill/>
          <a:ln>
            <a:noFill/>
          </a:ln>
        </p:spPr>
      </p:pic>
      <p:pic>
        <p:nvPicPr>
          <p:cNvPr id="389" name="Google Shape;389;p48"/>
          <p:cNvPicPr preferRelativeResize="0"/>
          <p:nvPr/>
        </p:nvPicPr>
        <p:blipFill>
          <a:blip r:embed="rId5">
            <a:alphaModFix/>
          </a:blip>
          <a:stretch>
            <a:fillRect/>
          </a:stretch>
        </p:blipFill>
        <p:spPr>
          <a:xfrm>
            <a:off x="3050837" y="849849"/>
            <a:ext cx="3281876" cy="2388300"/>
          </a:xfrm>
          <a:prstGeom prst="rect">
            <a:avLst/>
          </a:prstGeom>
          <a:noFill/>
          <a:ln>
            <a:noFill/>
          </a:ln>
        </p:spPr>
      </p:pic>
      <p:pic>
        <p:nvPicPr>
          <p:cNvPr id="390" name="Google Shape;390;p48"/>
          <p:cNvPicPr preferRelativeResize="0"/>
          <p:nvPr/>
        </p:nvPicPr>
        <p:blipFill>
          <a:blip r:embed="rId6">
            <a:alphaModFix/>
          </a:blip>
          <a:stretch>
            <a:fillRect/>
          </a:stretch>
        </p:blipFill>
        <p:spPr>
          <a:xfrm>
            <a:off x="6434025" y="216600"/>
            <a:ext cx="2606956" cy="3021550"/>
          </a:xfrm>
          <a:prstGeom prst="rect">
            <a:avLst/>
          </a:prstGeom>
          <a:noFill/>
          <a:ln>
            <a:noFill/>
          </a:ln>
        </p:spPr>
      </p:pic>
      <p:pic>
        <p:nvPicPr>
          <p:cNvPr id="391" name="Google Shape;391;p48"/>
          <p:cNvPicPr preferRelativeResize="0"/>
          <p:nvPr/>
        </p:nvPicPr>
        <p:blipFill>
          <a:blip r:embed="rId7">
            <a:alphaModFix/>
          </a:blip>
          <a:stretch>
            <a:fillRect/>
          </a:stretch>
        </p:blipFill>
        <p:spPr>
          <a:xfrm>
            <a:off x="861200" y="3383600"/>
            <a:ext cx="6361220" cy="1642300"/>
          </a:xfrm>
          <a:prstGeom prst="rect">
            <a:avLst/>
          </a:prstGeom>
          <a:noFill/>
          <a:ln>
            <a:noFill/>
          </a:ln>
        </p:spPr>
      </p:pic>
      <p:sp>
        <p:nvSpPr>
          <p:cNvPr id="392" name="Google Shape;392;p48"/>
          <p:cNvSpPr txBox="1"/>
          <p:nvPr/>
        </p:nvSpPr>
        <p:spPr>
          <a:xfrm>
            <a:off x="7559050" y="3700775"/>
            <a:ext cx="11685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For algorithm refer to reconstruction.ipynb in our repo</a:t>
            </a:r>
            <a:endParaRPr sz="1100">
              <a:solidFill>
                <a:schemeClr val="dk2"/>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Influence of </a:t>
            </a:r>
            <a:r>
              <a:rPr lang="en"/>
              <a:t>temperature on migration network</a:t>
            </a:r>
            <a:endParaRPr/>
          </a:p>
        </p:txBody>
      </p:sp>
      <p:sp>
        <p:nvSpPr>
          <p:cNvPr id="398" name="Google Shape;398;p49"/>
          <p:cNvSpPr txBox="1"/>
          <p:nvPr>
            <p:ph idx="1" type="body"/>
          </p:nvPr>
        </p:nvSpPr>
        <p:spPr>
          <a:xfrm>
            <a:off x="311700" y="1423950"/>
            <a:ext cx="8385900" cy="31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Temperature as a Migration Compass:</a:t>
            </a:r>
            <a:r>
              <a:rPr lang="en"/>
              <a:t> Swainson Hawk follows a preferential migration path advancing towards higher temperatures.</a:t>
            </a:r>
            <a:endParaRPr/>
          </a:p>
          <a:p>
            <a:pPr indent="0" lvl="0" marL="0" rtl="0" algn="l">
              <a:spcBef>
                <a:spcPts val="1200"/>
              </a:spcBef>
              <a:spcAft>
                <a:spcPts val="0"/>
              </a:spcAft>
              <a:buNone/>
            </a:pPr>
            <a:r>
              <a:rPr b="1" lang="en"/>
              <a:t>Thermally Guided Journeys:</a:t>
            </a:r>
            <a:r>
              <a:rPr lang="en"/>
              <a:t> Over 80% of the migration paths were green edges, highlighting its preference for warmer regions during their extensive migrations.</a:t>
            </a:r>
            <a:endParaRPr/>
          </a:p>
          <a:p>
            <a:pPr indent="0" lvl="0" marL="0" rtl="0" algn="l">
              <a:spcBef>
                <a:spcPts val="1200"/>
              </a:spcBef>
              <a:spcAft>
                <a:spcPts val="0"/>
              </a:spcAft>
              <a:buNone/>
            </a:pPr>
            <a:r>
              <a:rPr b="1" lang="en"/>
              <a:t>Climate-Influenced Routes:</a:t>
            </a:r>
            <a:r>
              <a:rPr lang="en"/>
              <a:t> This predominance of green edges suggests potential vulnerability to global climate changes.</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Analysis of temperature dependency</a:t>
            </a:r>
            <a:endParaRPr/>
          </a:p>
        </p:txBody>
      </p:sp>
      <p:sp>
        <p:nvSpPr>
          <p:cNvPr id="404" name="Google Shape;404;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tracked the movement of Swainson Hawk, and noted the temperature of that place on that day. </a:t>
            </a:r>
            <a:endParaRPr/>
          </a:p>
          <a:p>
            <a:pPr indent="0" lvl="0" marL="0" rtl="0" algn="l">
              <a:spcBef>
                <a:spcPts val="1200"/>
              </a:spcBef>
              <a:spcAft>
                <a:spcPts val="1200"/>
              </a:spcAft>
              <a:buNone/>
            </a:pPr>
            <a:r>
              <a:rPr lang="en"/>
              <a:t>We compared the temperatures and if the new temperature is higher than its previous temperature  (with 1⁰C tolerance), and then marked that edge to be green , else red.</a:t>
            </a:r>
            <a:br>
              <a:rPr lang="en"/>
            </a:br>
            <a:br>
              <a:rPr lang="en"/>
            </a:br>
            <a:r>
              <a:rPr lang="en"/>
              <a:t>We aim to check if there is any correlation between the bird migration route and temperature of points on that route.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311700" y="166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a:t>
            </a:r>
            <a:r>
              <a:rPr lang="en"/>
              <a:t>Dependence</a:t>
            </a:r>
            <a:r>
              <a:rPr lang="en"/>
              <a:t> Plots</a:t>
            </a:r>
            <a:endParaRPr/>
          </a:p>
        </p:txBody>
      </p:sp>
      <p:pic>
        <p:nvPicPr>
          <p:cNvPr id="410" name="Google Shape;410;p51"/>
          <p:cNvPicPr preferRelativeResize="0"/>
          <p:nvPr/>
        </p:nvPicPr>
        <p:blipFill>
          <a:blip r:embed="rId3">
            <a:alphaModFix/>
          </a:blip>
          <a:stretch>
            <a:fillRect/>
          </a:stretch>
        </p:blipFill>
        <p:spPr>
          <a:xfrm>
            <a:off x="488175" y="873425"/>
            <a:ext cx="2672692" cy="3581700"/>
          </a:xfrm>
          <a:prstGeom prst="rect">
            <a:avLst/>
          </a:prstGeom>
          <a:noFill/>
          <a:ln>
            <a:noFill/>
          </a:ln>
        </p:spPr>
      </p:pic>
      <p:pic>
        <p:nvPicPr>
          <p:cNvPr id="411" name="Google Shape;411;p51"/>
          <p:cNvPicPr preferRelativeResize="0"/>
          <p:nvPr/>
        </p:nvPicPr>
        <p:blipFill>
          <a:blip r:embed="rId4">
            <a:alphaModFix/>
          </a:blip>
          <a:stretch>
            <a:fillRect/>
          </a:stretch>
        </p:blipFill>
        <p:spPr>
          <a:xfrm>
            <a:off x="6219700" y="821150"/>
            <a:ext cx="2672700" cy="3581741"/>
          </a:xfrm>
          <a:prstGeom prst="rect">
            <a:avLst/>
          </a:prstGeom>
          <a:noFill/>
          <a:ln>
            <a:noFill/>
          </a:ln>
        </p:spPr>
      </p:pic>
      <p:sp>
        <p:nvSpPr>
          <p:cNvPr id="412" name="Google Shape;412;p51"/>
          <p:cNvSpPr txBox="1"/>
          <p:nvPr/>
        </p:nvSpPr>
        <p:spPr>
          <a:xfrm>
            <a:off x="3295650" y="1616525"/>
            <a:ext cx="2672700" cy="20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We see a very heavy temperature biased bias in the route.</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In its southward path, the bird travels 82.53% towards higher temperatures.</a:t>
            </a:r>
            <a:br>
              <a:rPr lang="en">
                <a:solidFill>
                  <a:schemeClr val="dk2"/>
                </a:solidFill>
                <a:latin typeface="Open Sans"/>
                <a:ea typeface="Open Sans"/>
                <a:cs typeface="Open Sans"/>
                <a:sym typeface="Open Sans"/>
              </a:rPr>
            </a:b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In its northward journey, the statistical figure is 83.13%. </a:t>
            </a:r>
            <a:endParaRPr>
              <a:solidFill>
                <a:schemeClr val="dk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2507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Why to care?</a:t>
            </a:r>
            <a:endParaRPr sz="3000"/>
          </a:p>
        </p:txBody>
      </p:sp>
      <p:sp>
        <p:nvSpPr>
          <p:cNvPr id="95" name="Google Shape;95;p16"/>
          <p:cNvSpPr txBox="1"/>
          <p:nvPr>
            <p:ph idx="1" type="body"/>
          </p:nvPr>
        </p:nvSpPr>
        <p:spPr>
          <a:xfrm>
            <a:off x="311700" y="848628"/>
            <a:ext cx="8520600" cy="1303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790">
                <a:solidFill>
                  <a:srgbClr val="000000"/>
                </a:solidFill>
                <a:latin typeface="Times New Roman"/>
                <a:ea typeface="Times New Roman"/>
                <a:cs typeface="Times New Roman"/>
                <a:sym typeface="Times New Roman"/>
              </a:rPr>
              <a:t>Many migratory bird species are deeply affected by human activities and climate change, some even on the verge of extinction in recent years. </a:t>
            </a:r>
            <a:br>
              <a:rPr lang="en" sz="1790">
                <a:solidFill>
                  <a:srgbClr val="000000"/>
                </a:solidFill>
                <a:latin typeface="Times New Roman"/>
                <a:ea typeface="Times New Roman"/>
                <a:cs typeface="Times New Roman"/>
                <a:sym typeface="Times New Roman"/>
              </a:rPr>
            </a:br>
            <a:r>
              <a:rPr lang="en" sz="1790">
                <a:solidFill>
                  <a:srgbClr val="000000"/>
                </a:solidFill>
                <a:latin typeface="Times New Roman"/>
                <a:ea typeface="Times New Roman"/>
                <a:cs typeface="Times New Roman"/>
                <a:sym typeface="Times New Roman"/>
              </a:rPr>
              <a:t>Through this project we wish to come up with a network which can be further developed to acquaint many more species and eventually save birds.</a:t>
            </a:r>
            <a:r>
              <a:rPr lang="en" sz="1590">
                <a:solidFill>
                  <a:srgbClr val="000000"/>
                </a:solidFill>
                <a:latin typeface="Times New Roman"/>
                <a:ea typeface="Times New Roman"/>
                <a:cs typeface="Times New Roman"/>
                <a:sym typeface="Times New Roman"/>
              </a:rPr>
              <a:t>	</a:t>
            </a:r>
            <a:endParaRPr sz="485"/>
          </a:p>
        </p:txBody>
      </p:sp>
      <p:sp>
        <p:nvSpPr>
          <p:cNvPr id="96" name="Google Shape;96;p16"/>
          <p:cNvSpPr txBox="1"/>
          <p:nvPr>
            <p:ph type="title"/>
          </p:nvPr>
        </p:nvSpPr>
        <p:spPr>
          <a:xfrm>
            <a:off x="311700" y="20748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Do we have the data?</a:t>
            </a:r>
            <a:endParaRPr sz="3000"/>
          </a:p>
        </p:txBody>
      </p:sp>
      <p:sp>
        <p:nvSpPr>
          <p:cNvPr id="97" name="Google Shape;97;p16"/>
          <p:cNvSpPr txBox="1"/>
          <p:nvPr/>
        </p:nvSpPr>
        <p:spPr>
          <a:xfrm>
            <a:off x="355450" y="2782275"/>
            <a:ext cx="82584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Need to find: </a:t>
            </a:r>
            <a:r>
              <a:rPr lang="en">
                <a:latin typeface="Times New Roman"/>
                <a:ea typeface="Times New Roman"/>
                <a:cs typeface="Times New Roman"/>
                <a:sym typeface="Times New Roman"/>
              </a:rPr>
              <a:t>Data used in Lee M, et al. (2007) Characterization of an H5N1 avian influenza virus from </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Taiwan. Vet 212 Microbiol 124(3):193-201.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800">
                <a:latin typeface="Times New Roman"/>
                <a:ea typeface="Times New Roman"/>
                <a:cs typeface="Times New Roman"/>
                <a:sym typeface="Times New Roman"/>
              </a:rPr>
              <a:t>Need to request: </a:t>
            </a:r>
            <a:r>
              <a:rPr lang="en" sz="1700">
                <a:latin typeface="Times New Roman"/>
                <a:ea typeface="Times New Roman"/>
                <a:cs typeface="Times New Roman"/>
                <a:sym typeface="Times New Roman"/>
              </a:rPr>
              <a:t>from datazone.birdlife.org (i) Species range map </a:t>
            </a:r>
            <a:r>
              <a:rPr lang="en" sz="1700">
                <a:latin typeface="Times New Roman"/>
                <a:ea typeface="Times New Roman"/>
                <a:cs typeface="Times New Roman"/>
                <a:sym typeface="Times New Roman"/>
              </a:rPr>
              <a:t>(ii) IBA boundary map</a:t>
            </a:r>
            <a:r>
              <a:rPr lang="en"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latin typeface="Times New Roman"/>
                <a:ea typeface="Times New Roman"/>
                <a:cs typeface="Times New Roman"/>
                <a:sym typeface="Times New Roman"/>
              </a:rPr>
              <a:t>Currently Experimented on: </a:t>
            </a:r>
            <a:r>
              <a:rPr lang="en" sz="1200">
                <a:highlight>
                  <a:srgbClr val="FFFFFF"/>
                </a:highlight>
                <a:latin typeface="Times New Roman"/>
                <a:ea typeface="Times New Roman"/>
                <a:cs typeface="Times New Roman"/>
                <a:sym typeface="Times New Roman"/>
              </a:rPr>
              <a:t>Celis-Murillo, A., Malorodova, M., and Nakash, E., 2022, North American Bird Banding Program Dataset 1960-2022 retrieved 2022-07-14: U.S. Geological Survey data release, https://doi.org/10.5066/P9BSM38F.</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Lookout</a:t>
            </a:r>
            <a:endParaRPr/>
          </a:p>
        </p:txBody>
      </p:sp>
      <p:sp>
        <p:nvSpPr>
          <p:cNvPr id="103" name="Google Shape;103;p17"/>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Smithsonian National Zoo data</a:t>
            </a:r>
            <a:endParaRPr>
              <a:solidFill>
                <a:srgbClr val="4A86E8"/>
              </a:solidFill>
            </a:endParaRPr>
          </a:p>
          <a:p>
            <a:pPr indent="0" lvl="0" marL="0" rtl="0" algn="ctr">
              <a:spcBef>
                <a:spcPts val="0"/>
              </a:spcBef>
              <a:spcAft>
                <a:spcPts val="0"/>
              </a:spcAft>
              <a:buNone/>
            </a:pPr>
            <a:r>
              <a:rPr lang="en">
                <a:solidFill>
                  <a:srgbClr val="4A86E8"/>
                </a:solidFill>
              </a:rPr>
              <a:t>BirdLife DataZone</a:t>
            </a:r>
            <a:endParaRPr>
              <a:solidFill>
                <a:srgbClr val="4A86E8"/>
              </a:solidFill>
            </a:endParaRPr>
          </a:p>
          <a:p>
            <a:pPr indent="0" lvl="0" marL="0" rtl="0" algn="ctr">
              <a:spcBef>
                <a:spcPts val="0"/>
              </a:spcBef>
              <a:spcAft>
                <a:spcPts val="0"/>
              </a:spcAft>
              <a:buNone/>
            </a:pPr>
            <a:r>
              <a:rPr lang="en">
                <a:solidFill>
                  <a:srgbClr val="4A86E8"/>
                </a:solidFill>
              </a:rPr>
              <a:t>MoveBank data</a:t>
            </a:r>
            <a:endParaRPr>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0"/>
            <a:ext cx="44247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Smithsonian National Zoo data</a:t>
            </a:r>
            <a:endParaRPr sz="3000"/>
          </a:p>
        </p:txBody>
      </p:sp>
      <p:pic>
        <p:nvPicPr>
          <p:cNvPr id="109" name="Google Shape;109;p18"/>
          <p:cNvPicPr preferRelativeResize="0"/>
          <p:nvPr/>
        </p:nvPicPr>
        <p:blipFill>
          <a:blip r:embed="rId3">
            <a:alphaModFix/>
          </a:blip>
          <a:stretch>
            <a:fillRect/>
          </a:stretch>
        </p:blipFill>
        <p:spPr>
          <a:xfrm>
            <a:off x="5100520" y="0"/>
            <a:ext cx="3091592" cy="707400"/>
          </a:xfrm>
          <a:prstGeom prst="rect">
            <a:avLst/>
          </a:prstGeom>
          <a:noFill/>
          <a:ln>
            <a:noFill/>
          </a:ln>
        </p:spPr>
      </p:pic>
      <p:pic>
        <p:nvPicPr>
          <p:cNvPr id="110" name="Google Shape;110;p18"/>
          <p:cNvPicPr preferRelativeResize="0"/>
          <p:nvPr/>
        </p:nvPicPr>
        <p:blipFill>
          <a:blip r:embed="rId4">
            <a:alphaModFix/>
          </a:blip>
          <a:stretch>
            <a:fillRect/>
          </a:stretch>
        </p:blipFill>
        <p:spPr>
          <a:xfrm>
            <a:off x="199638" y="629800"/>
            <a:ext cx="2647474" cy="2105051"/>
          </a:xfrm>
          <a:prstGeom prst="rect">
            <a:avLst/>
          </a:prstGeom>
          <a:noFill/>
          <a:ln>
            <a:noFill/>
          </a:ln>
        </p:spPr>
      </p:pic>
      <p:pic>
        <p:nvPicPr>
          <p:cNvPr id="111" name="Google Shape;111;p18"/>
          <p:cNvPicPr preferRelativeResize="0"/>
          <p:nvPr/>
        </p:nvPicPr>
        <p:blipFill>
          <a:blip r:embed="rId5">
            <a:alphaModFix/>
          </a:blip>
          <a:stretch>
            <a:fillRect/>
          </a:stretch>
        </p:blipFill>
        <p:spPr>
          <a:xfrm>
            <a:off x="3022325" y="629812"/>
            <a:ext cx="1799850" cy="2221501"/>
          </a:xfrm>
          <a:prstGeom prst="rect">
            <a:avLst/>
          </a:prstGeom>
          <a:noFill/>
          <a:ln>
            <a:noFill/>
          </a:ln>
        </p:spPr>
      </p:pic>
      <p:pic>
        <p:nvPicPr>
          <p:cNvPr id="112" name="Google Shape;112;p18"/>
          <p:cNvPicPr preferRelativeResize="0"/>
          <p:nvPr/>
        </p:nvPicPr>
        <p:blipFill>
          <a:blip r:embed="rId6">
            <a:alphaModFix/>
          </a:blip>
          <a:stretch>
            <a:fillRect/>
          </a:stretch>
        </p:blipFill>
        <p:spPr>
          <a:xfrm>
            <a:off x="4997399" y="895525"/>
            <a:ext cx="2420125" cy="1838796"/>
          </a:xfrm>
          <a:prstGeom prst="rect">
            <a:avLst/>
          </a:prstGeom>
          <a:noFill/>
          <a:ln>
            <a:noFill/>
          </a:ln>
        </p:spPr>
      </p:pic>
      <p:pic>
        <p:nvPicPr>
          <p:cNvPr id="113" name="Google Shape;113;p18"/>
          <p:cNvPicPr preferRelativeResize="0"/>
          <p:nvPr/>
        </p:nvPicPr>
        <p:blipFill>
          <a:blip r:embed="rId7">
            <a:alphaModFix/>
          </a:blip>
          <a:stretch>
            <a:fillRect/>
          </a:stretch>
        </p:blipFill>
        <p:spPr>
          <a:xfrm>
            <a:off x="199650" y="2975838"/>
            <a:ext cx="1933075" cy="1999174"/>
          </a:xfrm>
          <a:prstGeom prst="rect">
            <a:avLst/>
          </a:prstGeom>
          <a:noFill/>
          <a:ln>
            <a:noFill/>
          </a:ln>
        </p:spPr>
      </p:pic>
      <p:pic>
        <p:nvPicPr>
          <p:cNvPr id="114" name="Google Shape;114;p18"/>
          <p:cNvPicPr preferRelativeResize="0"/>
          <p:nvPr/>
        </p:nvPicPr>
        <p:blipFill>
          <a:blip r:embed="rId8">
            <a:alphaModFix/>
          </a:blip>
          <a:stretch>
            <a:fillRect/>
          </a:stretch>
        </p:blipFill>
        <p:spPr>
          <a:xfrm>
            <a:off x="2729850" y="2922460"/>
            <a:ext cx="2647450" cy="2105941"/>
          </a:xfrm>
          <a:prstGeom prst="rect">
            <a:avLst/>
          </a:prstGeom>
          <a:noFill/>
          <a:ln>
            <a:noFill/>
          </a:ln>
        </p:spPr>
      </p:pic>
      <p:pic>
        <p:nvPicPr>
          <p:cNvPr id="115" name="Google Shape;115;p18"/>
          <p:cNvPicPr preferRelativeResize="0"/>
          <p:nvPr/>
        </p:nvPicPr>
        <p:blipFill>
          <a:blip r:embed="rId9">
            <a:alphaModFix/>
          </a:blip>
          <a:stretch>
            <a:fillRect/>
          </a:stretch>
        </p:blipFill>
        <p:spPr>
          <a:xfrm>
            <a:off x="6315300" y="2336227"/>
            <a:ext cx="2647451" cy="26921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372525" y="1219726"/>
            <a:ext cx="2435076" cy="2904300"/>
          </a:xfrm>
          <a:prstGeom prst="rect">
            <a:avLst/>
          </a:prstGeom>
          <a:noFill/>
          <a:ln>
            <a:noFill/>
          </a:ln>
        </p:spPr>
      </p:pic>
      <p:pic>
        <p:nvPicPr>
          <p:cNvPr id="121" name="Google Shape;121;p19"/>
          <p:cNvPicPr preferRelativeResize="0"/>
          <p:nvPr/>
        </p:nvPicPr>
        <p:blipFill>
          <a:blip r:embed="rId4">
            <a:alphaModFix/>
          </a:blip>
          <a:stretch>
            <a:fillRect/>
          </a:stretch>
        </p:blipFill>
        <p:spPr>
          <a:xfrm>
            <a:off x="2061550" y="1362075"/>
            <a:ext cx="2359322" cy="2763674"/>
          </a:xfrm>
          <a:prstGeom prst="rect">
            <a:avLst/>
          </a:prstGeom>
          <a:noFill/>
          <a:ln>
            <a:noFill/>
          </a:ln>
        </p:spPr>
      </p:pic>
      <p:pic>
        <p:nvPicPr>
          <p:cNvPr id="122" name="Google Shape;122;p19"/>
          <p:cNvPicPr preferRelativeResize="0"/>
          <p:nvPr/>
        </p:nvPicPr>
        <p:blipFill>
          <a:blip r:embed="rId5">
            <a:alphaModFix/>
          </a:blip>
          <a:stretch>
            <a:fillRect/>
          </a:stretch>
        </p:blipFill>
        <p:spPr>
          <a:xfrm>
            <a:off x="4548800" y="1360862"/>
            <a:ext cx="2359326" cy="2766108"/>
          </a:xfrm>
          <a:prstGeom prst="rect">
            <a:avLst/>
          </a:prstGeom>
          <a:noFill/>
          <a:ln>
            <a:noFill/>
          </a:ln>
        </p:spPr>
      </p:pic>
      <p:pic>
        <p:nvPicPr>
          <p:cNvPr id="123" name="Google Shape;123;p19"/>
          <p:cNvPicPr preferRelativeResize="0"/>
          <p:nvPr/>
        </p:nvPicPr>
        <p:blipFill>
          <a:blip r:embed="rId6">
            <a:alphaModFix/>
          </a:blip>
          <a:stretch>
            <a:fillRect/>
          </a:stretch>
        </p:blipFill>
        <p:spPr>
          <a:xfrm>
            <a:off x="7036050" y="1362075"/>
            <a:ext cx="2359324" cy="2761958"/>
          </a:xfrm>
          <a:prstGeom prst="rect">
            <a:avLst/>
          </a:prstGeom>
          <a:noFill/>
          <a:ln>
            <a:noFill/>
          </a:ln>
        </p:spPr>
      </p:pic>
      <p:sp>
        <p:nvSpPr>
          <p:cNvPr id="124" name="Google Shape;124;p19"/>
          <p:cNvSpPr txBox="1"/>
          <p:nvPr>
            <p:ph type="title"/>
          </p:nvPr>
        </p:nvSpPr>
        <p:spPr>
          <a:xfrm>
            <a:off x="311700" y="301300"/>
            <a:ext cx="5066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Taking a closer look at Swainson's hawk </a:t>
            </a:r>
            <a:endParaRPr sz="3000"/>
          </a:p>
        </p:txBody>
      </p:sp>
      <p:sp>
        <p:nvSpPr>
          <p:cNvPr id="125" name="Google Shape;125;p19"/>
          <p:cNvSpPr txBox="1"/>
          <p:nvPr>
            <p:ph idx="1" type="body"/>
          </p:nvPr>
        </p:nvSpPr>
        <p:spPr>
          <a:xfrm>
            <a:off x="684625" y="4218400"/>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SW16</a:t>
            </a:r>
            <a:endParaRPr sz="1100">
              <a:solidFill>
                <a:srgbClr val="000000"/>
              </a:solidFill>
            </a:endParaRPr>
          </a:p>
        </p:txBody>
      </p:sp>
      <p:sp>
        <p:nvSpPr>
          <p:cNvPr id="126" name="Google Shape;126;p19"/>
          <p:cNvSpPr txBox="1"/>
          <p:nvPr>
            <p:ph idx="1" type="body"/>
          </p:nvPr>
        </p:nvSpPr>
        <p:spPr>
          <a:xfrm>
            <a:off x="2960563" y="4302775"/>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SW17</a:t>
            </a:r>
            <a:endParaRPr sz="1100">
              <a:solidFill>
                <a:srgbClr val="000000"/>
              </a:solidFill>
            </a:endParaRPr>
          </a:p>
        </p:txBody>
      </p:sp>
      <p:sp>
        <p:nvSpPr>
          <p:cNvPr id="127" name="Google Shape;127;p19"/>
          <p:cNvSpPr txBox="1"/>
          <p:nvPr>
            <p:ph idx="1" type="body"/>
          </p:nvPr>
        </p:nvSpPr>
        <p:spPr>
          <a:xfrm>
            <a:off x="5447813" y="4263875"/>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SW18</a:t>
            </a:r>
            <a:endParaRPr sz="1100">
              <a:solidFill>
                <a:srgbClr val="000000"/>
              </a:solidFill>
            </a:endParaRPr>
          </a:p>
        </p:txBody>
      </p:sp>
      <p:sp>
        <p:nvSpPr>
          <p:cNvPr id="128" name="Google Shape;128;p19"/>
          <p:cNvSpPr txBox="1"/>
          <p:nvPr>
            <p:ph idx="1" type="body"/>
          </p:nvPr>
        </p:nvSpPr>
        <p:spPr>
          <a:xfrm>
            <a:off x="7848200" y="4218400"/>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SW25</a:t>
            </a:r>
            <a:endParaRPr sz="11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191275" y="197200"/>
            <a:ext cx="4005600" cy="54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Attempt to create a common path</a:t>
            </a:r>
            <a:endParaRPr/>
          </a:p>
        </p:txBody>
      </p:sp>
      <p:pic>
        <p:nvPicPr>
          <p:cNvPr id="134" name="Google Shape;134;p20"/>
          <p:cNvPicPr preferRelativeResize="0"/>
          <p:nvPr/>
        </p:nvPicPr>
        <p:blipFill>
          <a:blip r:embed="rId3">
            <a:alphaModFix/>
          </a:blip>
          <a:stretch>
            <a:fillRect/>
          </a:stretch>
        </p:blipFill>
        <p:spPr>
          <a:xfrm>
            <a:off x="191275" y="914475"/>
            <a:ext cx="5817249" cy="3564201"/>
          </a:xfrm>
          <a:prstGeom prst="rect">
            <a:avLst/>
          </a:prstGeom>
          <a:noFill/>
          <a:ln>
            <a:noFill/>
          </a:ln>
        </p:spPr>
      </p:pic>
      <p:pic>
        <p:nvPicPr>
          <p:cNvPr id="135" name="Google Shape;135;p20"/>
          <p:cNvPicPr preferRelativeResize="0"/>
          <p:nvPr/>
        </p:nvPicPr>
        <p:blipFill rotWithShape="1">
          <a:blip r:embed="rId4">
            <a:alphaModFix/>
          </a:blip>
          <a:srcRect b="17129" l="0" r="0" t="0"/>
          <a:stretch/>
        </p:blipFill>
        <p:spPr>
          <a:xfrm>
            <a:off x="7096800" y="112800"/>
            <a:ext cx="1698350" cy="1584601"/>
          </a:xfrm>
          <a:prstGeom prst="rect">
            <a:avLst/>
          </a:prstGeom>
          <a:noFill/>
          <a:ln>
            <a:noFill/>
          </a:ln>
        </p:spPr>
      </p:pic>
      <p:pic>
        <p:nvPicPr>
          <p:cNvPr id="136" name="Google Shape;136;p20"/>
          <p:cNvPicPr preferRelativeResize="0"/>
          <p:nvPr/>
        </p:nvPicPr>
        <p:blipFill>
          <a:blip r:embed="rId5">
            <a:alphaModFix/>
          </a:blip>
          <a:stretch>
            <a:fillRect/>
          </a:stretch>
        </p:blipFill>
        <p:spPr>
          <a:xfrm>
            <a:off x="7074525" y="1697400"/>
            <a:ext cx="1742900" cy="1542826"/>
          </a:xfrm>
          <a:prstGeom prst="rect">
            <a:avLst/>
          </a:prstGeom>
          <a:noFill/>
          <a:ln>
            <a:noFill/>
          </a:ln>
        </p:spPr>
      </p:pic>
      <p:pic>
        <p:nvPicPr>
          <p:cNvPr id="137" name="Google Shape;137;p20"/>
          <p:cNvPicPr preferRelativeResize="0"/>
          <p:nvPr/>
        </p:nvPicPr>
        <p:blipFill>
          <a:blip r:embed="rId6">
            <a:alphaModFix/>
          </a:blip>
          <a:stretch>
            <a:fillRect/>
          </a:stretch>
        </p:blipFill>
        <p:spPr>
          <a:xfrm>
            <a:off x="6826275" y="2890250"/>
            <a:ext cx="1217200" cy="1863775"/>
          </a:xfrm>
          <a:prstGeom prst="rect">
            <a:avLst/>
          </a:prstGeom>
          <a:noFill/>
          <a:ln>
            <a:noFill/>
          </a:ln>
        </p:spPr>
      </p:pic>
      <p:sp>
        <p:nvSpPr>
          <p:cNvPr id="138" name="Google Shape;138;p20"/>
          <p:cNvSpPr txBox="1"/>
          <p:nvPr>
            <p:ph idx="1" type="body"/>
          </p:nvPr>
        </p:nvSpPr>
        <p:spPr>
          <a:xfrm>
            <a:off x="6826275" y="4754025"/>
            <a:ext cx="2492100" cy="3153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1100"/>
              <a:t>Checking proximity of collected data with IBAs</a:t>
            </a:r>
            <a:endParaRPr sz="1100"/>
          </a:p>
        </p:txBody>
      </p:sp>
      <p:sp>
        <p:nvSpPr>
          <p:cNvPr id="139" name="Google Shape;139;p20"/>
          <p:cNvSpPr txBox="1"/>
          <p:nvPr>
            <p:ph idx="1" type="body"/>
          </p:nvPr>
        </p:nvSpPr>
        <p:spPr>
          <a:xfrm>
            <a:off x="191275" y="4650550"/>
            <a:ext cx="3280500" cy="3153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1200"/>
              </a:spcAft>
              <a:buNone/>
            </a:pPr>
            <a:r>
              <a:rPr lang="en" sz="1100"/>
              <a:t>Was not fully created as only few points fell under some IBA</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MoveBank data</a:t>
            </a:r>
            <a:endParaRPr/>
          </a:p>
        </p:txBody>
      </p:sp>
      <p:pic>
        <p:nvPicPr>
          <p:cNvPr id="145" name="Google Shape;145;p21"/>
          <p:cNvPicPr preferRelativeResize="0"/>
          <p:nvPr/>
        </p:nvPicPr>
        <p:blipFill>
          <a:blip r:embed="rId3">
            <a:alphaModFix/>
          </a:blip>
          <a:stretch>
            <a:fillRect/>
          </a:stretch>
        </p:blipFill>
        <p:spPr>
          <a:xfrm>
            <a:off x="2309725" y="898650"/>
            <a:ext cx="1888275" cy="1881075"/>
          </a:xfrm>
          <a:prstGeom prst="rect">
            <a:avLst/>
          </a:prstGeom>
          <a:noFill/>
          <a:ln>
            <a:noFill/>
          </a:ln>
        </p:spPr>
      </p:pic>
      <p:sp>
        <p:nvSpPr>
          <p:cNvPr id="146" name="Google Shape;146;p21"/>
          <p:cNvSpPr txBox="1"/>
          <p:nvPr>
            <p:ph idx="1" type="body"/>
          </p:nvPr>
        </p:nvSpPr>
        <p:spPr>
          <a:xfrm>
            <a:off x="3077925" y="162000"/>
            <a:ext cx="5856300" cy="343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SzPts val="852"/>
              <a:buNone/>
            </a:pPr>
            <a:r>
              <a:rPr lang="en" sz="1295"/>
              <a:t>Data is location of multiple birds of same species (basically a </a:t>
            </a:r>
            <a:r>
              <a:rPr lang="en" sz="1295"/>
              <a:t>scatter plot</a:t>
            </a:r>
            <a:r>
              <a:rPr lang="en" sz="1295"/>
              <a:t>)</a:t>
            </a:r>
            <a:endParaRPr sz="1295"/>
          </a:p>
        </p:txBody>
      </p:sp>
      <p:pic>
        <p:nvPicPr>
          <p:cNvPr id="147" name="Google Shape;147;p21"/>
          <p:cNvPicPr preferRelativeResize="0"/>
          <p:nvPr/>
        </p:nvPicPr>
        <p:blipFill>
          <a:blip r:embed="rId4">
            <a:alphaModFix/>
          </a:blip>
          <a:stretch>
            <a:fillRect/>
          </a:stretch>
        </p:blipFill>
        <p:spPr>
          <a:xfrm>
            <a:off x="4486500" y="879200"/>
            <a:ext cx="1953325" cy="1919975"/>
          </a:xfrm>
          <a:prstGeom prst="rect">
            <a:avLst/>
          </a:prstGeom>
          <a:noFill/>
          <a:ln>
            <a:noFill/>
          </a:ln>
        </p:spPr>
      </p:pic>
      <p:sp>
        <p:nvSpPr>
          <p:cNvPr id="148" name="Google Shape;148;p21"/>
          <p:cNvSpPr txBox="1"/>
          <p:nvPr>
            <p:ph idx="1" type="body"/>
          </p:nvPr>
        </p:nvSpPr>
        <p:spPr>
          <a:xfrm>
            <a:off x="4657163" y="615325"/>
            <a:ext cx="1777200" cy="343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SzPts val="852"/>
              <a:buNone/>
            </a:pPr>
            <a:r>
              <a:rPr lang="en" sz="1095"/>
              <a:t>Daily-averaged locations</a:t>
            </a:r>
            <a:endParaRPr sz="1095"/>
          </a:p>
        </p:txBody>
      </p:sp>
      <p:pic>
        <p:nvPicPr>
          <p:cNvPr id="149" name="Google Shape;149;p21"/>
          <p:cNvPicPr preferRelativeResize="0"/>
          <p:nvPr/>
        </p:nvPicPr>
        <p:blipFill>
          <a:blip r:embed="rId5">
            <a:alphaModFix/>
          </a:blip>
          <a:stretch>
            <a:fillRect/>
          </a:stretch>
        </p:blipFill>
        <p:spPr>
          <a:xfrm>
            <a:off x="6893525" y="615313"/>
            <a:ext cx="1243150" cy="2447750"/>
          </a:xfrm>
          <a:prstGeom prst="rect">
            <a:avLst/>
          </a:prstGeom>
          <a:noFill/>
          <a:ln>
            <a:noFill/>
          </a:ln>
        </p:spPr>
      </p:pic>
      <p:pic>
        <p:nvPicPr>
          <p:cNvPr id="150" name="Google Shape;150;p21"/>
          <p:cNvPicPr preferRelativeResize="0"/>
          <p:nvPr/>
        </p:nvPicPr>
        <p:blipFill>
          <a:blip r:embed="rId6">
            <a:alphaModFix/>
          </a:blip>
          <a:stretch>
            <a:fillRect/>
          </a:stretch>
        </p:blipFill>
        <p:spPr>
          <a:xfrm>
            <a:off x="0" y="3284975"/>
            <a:ext cx="2625976" cy="1713750"/>
          </a:xfrm>
          <a:prstGeom prst="rect">
            <a:avLst/>
          </a:prstGeom>
          <a:noFill/>
          <a:ln>
            <a:noFill/>
          </a:ln>
        </p:spPr>
      </p:pic>
      <p:pic>
        <p:nvPicPr>
          <p:cNvPr id="151" name="Google Shape;151;p21"/>
          <p:cNvPicPr preferRelativeResize="0"/>
          <p:nvPr/>
        </p:nvPicPr>
        <p:blipFill>
          <a:blip r:embed="rId7">
            <a:alphaModFix/>
          </a:blip>
          <a:stretch>
            <a:fillRect/>
          </a:stretch>
        </p:blipFill>
        <p:spPr>
          <a:xfrm>
            <a:off x="2625976" y="3238000"/>
            <a:ext cx="2704537" cy="1760725"/>
          </a:xfrm>
          <a:prstGeom prst="rect">
            <a:avLst/>
          </a:prstGeom>
          <a:noFill/>
          <a:ln>
            <a:noFill/>
          </a:ln>
        </p:spPr>
      </p:pic>
      <p:pic>
        <p:nvPicPr>
          <p:cNvPr id="152" name="Google Shape;152;p21"/>
          <p:cNvPicPr preferRelativeResize="0"/>
          <p:nvPr/>
        </p:nvPicPr>
        <p:blipFill>
          <a:blip r:embed="rId8">
            <a:alphaModFix/>
          </a:blip>
          <a:stretch>
            <a:fillRect/>
          </a:stretch>
        </p:blipFill>
        <p:spPr>
          <a:xfrm>
            <a:off x="6080863" y="3172887"/>
            <a:ext cx="2751439" cy="1775638"/>
          </a:xfrm>
          <a:prstGeom prst="rect">
            <a:avLst/>
          </a:prstGeom>
          <a:noFill/>
          <a:ln>
            <a:noFill/>
          </a:ln>
        </p:spPr>
      </p:pic>
      <p:sp>
        <p:nvSpPr>
          <p:cNvPr id="153" name="Google Shape;153;p21"/>
          <p:cNvSpPr txBox="1"/>
          <p:nvPr>
            <p:ph idx="1" type="body"/>
          </p:nvPr>
        </p:nvSpPr>
        <p:spPr>
          <a:xfrm>
            <a:off x="133025" y="1534688"/>
            <a:ext cx="1888200" cy="6090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1200"/>
              </a:spcAft>
              <a:buSzPts val="852"/>
              <a:buNone/>
            </a:pPr>
            <a:r>
              <a:rPr lang="en" sz="1295"/>
              <a:t>3 datasets on common crane over 3 different years</a:t>
            </a:r>
            <a:endParaRPr sz="129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